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4" r:id="rId3"/>
    <p:sldId id="275" r:id="rId4"/>
    <p:sldId id="284" r:id="rId5"/>
    <p:sldId id="282" r:id="rId6"/>
    <p:sldId id="283" r:id="rId7"/>
    <p:sldId id="285" r:id="rId8"/>
    <p:sldId id="276" r:id="rId9"/>
    <p:sldId id="277" r:id="rId10"/>
    <p:sldId id="278" r:id="rId11"/>
    <p:sldId id="279" r:id="rId12"/>
    <p:sldId id="286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95CB"/>
    <a:srgbClr val="FAFAFA"/>
    <a:srgbClr val="FFABAD"/>
    <a:srgbClr val="FF6466"/>
    <a:srgbClr val="FFEFEF"/>
    <a:srgbClr val="071B40"/>
    <a:srgbClr val="5C4600"/>
    <a:srgbClr val="FFF2CC"/>
    <a:srgbClr val="FDD85C"/>
    <a:srgbClr val="244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2874B-ECAA-4F5E-BDB3-CF429392D264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E806C-CFAD-4B2C-8A82-586567353D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44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7CF81A-1723-4DF3-BB8E-ECD57C1E8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DD1560-4462-414B-869E-CB530B4E5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4AB83A-83C5-42F9-9A06-CF3CB08DF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66FEDF-35DE-430D-8FDA-3091F45C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CFFD1C-EC6D-468A-863D-CB437901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9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B293D1-98C1-43F0-A48F-C3A68432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1DF0BDE-983A-409D-BCD2-E55D6D7D0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58678C-7770-4A0F-90EE-D7B45316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E80A36-4BF6-4A1F-A2D6-F60A0E68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96D25B-7FC2-45F9-B16B-BB4974B05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18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25494CA-008E-4CC3-A53D-76859D78D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312CAA6-5E27-4E30-A78A-01F043A45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024CB3-C106-4859-86DF-53B02730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322CF7-C6C9-494A-B2FC-0EC2B3698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DD4577-A7CD-43B1-A00C-9268D6F0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07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674799-3A9D-4ADD-951C-F6F856CD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84E92A-B054-4224-BD93-7C6AE45C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96744D-3A02-4F5D-9A56-42DB1237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7DCE4B-47B0-4129-AC83-7EE33BE74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C5CD17-70E0-45BB-972E-85B2AACE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59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8293D5-852E-4048-817C-B1C4839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57FC1C-C4E1-4B2B-8711-F25BC3B0E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B973C2-CBBC-47BB-A576-7E08D80D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B1C798-8FB0-4FAD-A8D8-3AB4E5AB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517398-83C8-4096-BF1F-81B97A13F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1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E8D07-4ABD-47F9-9FAA-B9489588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D7C63E-F22C-4B9E-9A6F-C3C7C6F2E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B87C0FA-20C6-46B2-B03F-9C546E8E6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C90C57-B584-433C-8691-4D03ACF6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63076CC-A625-45BD-9DEC-0DD791AC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1D872F-2650-4E6E-AAB8-F444E8B08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94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BED5EE-406E-4046-AA9F-94100F6F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D3FB63-D61C-440B-A7EE-910B991CB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FCC8F-C470-4162-915D-9F125074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675B583-9E08-4D01-8889-86C6BD5C8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55E21EF-0C93-4347-A093-C06B45CAE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CCFDBF7-C2CE-4326-BA35-17650FDE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0C2E06F-4C8E-435D-9CB3-03249ED1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056EE27-9158-4D45-907D-013820964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17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F84203-AE3E-4F39-BE6B-E53093FF8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045E33-1198-4048-94AA-4EB4E43A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C87DDDD-6524-4595-B927-5670E176F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B0662BE-9B4B-47CC-9059-37F7D436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2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138E252-CAC1-469F-BB44-305192C2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183550C-464A-453A-89FE-F1A0FC10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8C5F54-BC10-41E5-AA45-28103FB1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20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203174-AC86-47F6-95FC-A3DA31EA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9B8790-C875-445B-8CDB-A7B49E2DF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C138835-22AF-41FE-A85E-5877E2C97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6FF380-9795-460B-808C-837F3582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042E83-8467-44EB-B6C4-4C3EADA3A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814414-0C27-45E1-9570-0BF3ECCE5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90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CF6BB8-5CC4-4826-A3F6-04DA40455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33E6E14-2DA6-4823-BE9D-E890CBCE04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434DA07-A4BC-4557-9395-EA4D3313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9F2E61-7DD4-4400-B72D-0BE0F5A7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F200071-9080-4BAC-96E5-F5A4482D2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856CB84-EBB1-44D9-91C9-0EE4775E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3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F3E1541-5BB8-4064-8AB9-1ABCBDA5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BDB2E1F-FBF8-411C-AF90-5089D7CFD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D597C6-B903-4D42-A577-D7F789D5B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2B9AA-9317-423A-B9AB-EAA68BD9103E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1D0C86-9436-4569-A1EF-6476F17052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182EEB-ADFB-4142-AB38-1081D8B50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52B3-6DDB-44AB-BD4B-8894B22D6F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05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AA8194-B86B-4BD3-ACFE-FF57D88C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3" y="363984"/>
            <a:ext cx="11221375" cy="609896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优币系统需求</a:t>
            </a:r>
            <a:endParaRPr lang="en-US" altLang="zh-TW" sz="6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7445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3A0F215-339A-4EDA-9D20-52AA181B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1967"/>
            <a:ext cx="12192000" cy="565073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110F296-439A-46C7-BE8A-DDEF962AADF2}"/>
              </a:ext>
            </a:extLst>
          </p:cNvPr>
          <p:cNvSpPr txBox="1"/>
          <p:nvPr/>
        </p:nvSpPr>
        <p:spPr>
          <a:xfrm>
            <a:off x="8466" y="76200"/>
            <a:ext cx="2371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若当前搜尋：日期</a:t>
            </a:r>
            <a:r>
              <a:rPr lang="en-US" altLang="zh-TW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  <a:r>
              <a:rPr lang="en-US" altLang="zh-TW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會員帳號</a:t>
            </a: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51B717F7-27D9-43F0-9D54-B502733B6A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33880" y="1961726"/>
          <a:ext cx="100025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61">
                  <a:extLst>
                    <a:ext uri="{9D8B030D-6E8A-4147-A177-3AD203B41FA5}">
                      <a16:colId xmlns:a16="http://schemas.microsoft.com/office/drawing/2014/main" val="2201020332"/>
                    </a:ext>
                  </a:extLst>
                </a:gridCol>
                <a:gridCol w="1381256">
                  <a:extLst>
                    <a:ext uri="{9D8B030D-6E8A-4147-A177-3AD203B41FA5}">
                      <a16:colId xmlns:a16="http://schemas.microsoft.com/office/drawing/2014/main" val="1540348098"/>
                    </a:ext>
                  </a:extLst>
                </a:gridCol>
                <a:gridCol w="1148977">
                  <a:extLst>
                    <a:ext uri="{9D8B030D-6E8A-4147-A177-3AD203B41FA5}">
                      <a16:colId xmlns:a16="http://schemas.microsoft.com/office/drawing/2014/main" val="235289761"/>
                    </a:ext>
                  </a:extLst>
                </a:gridCol>
                <a:gridCol w="1508493">
                  <a:extLst>
                    <a:ext uri="{9D8B030D-6E8A-4147-A177-3AD203B41FA5}">
                      <a16:colId xmlns:a16="http://schemas.microsoft.com/office/drawing/2014/main" val="926415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78281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4309931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3558946061"/>
                    </a:ext>
                  </a:extLst>
                </a:gridCol>
                <a:gridCol w="1769531">
                  <a:extLst>
                    <a:ext uri="{9D8B030D-6E8A-4147-A177-3AD203B41FA5}">
                      <a16:colId xmlns:a16="http://schemas.microsoft.com/office/drawing/2014/main" val="3691838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1" dirty="0">
                        <a:solidFill>
                          <a:srgbClr val="4495CB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北京時間</a:t>
                      </a:r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逆序</a:t>
                      </a:r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1" dirty="0">
                        <a:solidFill>
                          <a:srgbClr val="4495CB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會員帳號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项目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说明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优币金額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優幣小計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1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2019-01-10</a:t>
                      </a:r>
                      <a:r>
                        <a:rPr lang="zh-TW" altLang="en-US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yayatest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+0.7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1.6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6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11:59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yayatest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+0.5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0.9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彩金已存入：</a:t>
                      </a:r>
                      <a:r>
                        <a:rPr lang="en-US" altLang="zh-TW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2019-01-11</a:t>
                      </a:r>
                      <a:r>
                        <a:rPr lang="zh-TW" altLang="en-US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</a:t>
                      </a:r>
                      <a:endParaRPr lang="zh-TW" altLang="en-US" sz="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81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11:58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+0.3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11:57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+0.1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89369"/>
                  </a:ext>
                </a:extLst>
              </a:tr>
            </a:tbl>
          </a:graphicData>
        </a:graphic>
      </p:graphicFrame>
      <p:pic>
        <p:nvPicPr>
          <p:cNvPr id="20" name="圖片 19">
            <a:extLst>
              <a:ext uri="{FF2B5EF4-FFF2-40B4-BE49-F238E27FC236}">
                <a16:creationId xmlns:a16="http://schemas.microsoft.com/office/drawing/2014/main" id="{B411ABB2-4305-4418-AF3C-024330E04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1448753"/>
            <a:ext cx="3044190" cy="330556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81993746-7885-4490-B775-AC170EDB76AA}"/>
              </a:ext>
            </a:extLst>
          </p:cNvPr>
          <p:cNvSpPr/>
          <p:nvPr/>
        </p:nvSpPr>
        <p:spPr>
          <a:xfrm>
            <a:off x="3794760" y="1493520"/>
            <a:ext cx="1417320" cy="2209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8982EC1-B46F-48A6-82EE-E5EF2DCDCD42}"/>
              </a:ext>
            </a:extLst>
          </p:cNvPr>
          <p:cNvSpPr txBox="1"/>
          <p:nvPr/>
        </p:nvSpPr>
        <p:spPr>
          <a:xfrm>
            <a:off x="3802380" y="1501140"/>
            <a:ext cx="4154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3CFA55FA-2CD8-4A5E-BE25-D26C98ACA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438" y="1524001"/>
            <a:ext cx="142876" cy="18014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F379B39-B3E3-42D2-B383-858618A66169}"/>
              </a:ext>
            </a:extLst>
          </p:cNvPr>
          <p:cNvSpPr/>
          <p:nvPr/>
        </p:nvSpPr>
        <p:spPr>
          <a:xfrm>
            <a:off x="1777998" y="1481667"/>
            <a:ext cx="6502402" cy="252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A5002C2-0B3B-4490-BBF5-A8861832489F}"/>
              </a:ext>
            </a:extLst>
          </p:cNvPr>
          <p:cNvSpPr txBox="1"/>
          <p:nvPr/>
        </p:nvSpPr>
        <p:spPr>
          <a:xfrm>
            <a:off x="1771226" y="1501947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北京日期：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282C38E-1D45-47DF-ACFA-41C948FBCA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2036" y="1485899"/>
            <a:ext cx="2951163" cy="24541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D50652B-E580-4339-A4F1-CE24B010D5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6849" y="1486429"/>
            <a:ext cx="1217083" cy="21935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E07565B-0B43-4EF7-ABD8-A199578F54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9171" y="1501140"/>
            <a:ext cx="1151469" cy="247295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A2C57923-2B7A-49EC-B39D-AC1EA4E5E00E}"/>
              </a:ext>
            </a:extLst>
          </p:cNvPr>
          <p:cNvGrpSpPr/>
          <p:nvPr/>
        </p:nvGrpSpPr>
        <p:grpSpPr>
          <a:xfrm>
            <a:off x="5300979" y="1501139"/>
            <a:ext cx="1218354" cy="200055"/>
            <a:chOff x="6545579" y="1509606"/>
            <a:chExt cx="1218354" cy="200055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77E990E7-29CC-4A7A-8558-6820E6E975BB}"/>
                </a:ext>
              </a:extLst>
            </p:cNvPr>
            <p:cNvSpPr/>
            <p:nvPr/>
          </p:nvSpPr>
          <p:spPr>
            <a:xfrm>
              <a:off x="6546426" y="1518920"/>
              <a:ext cx="1217507" cy="1828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44A6C484-38C3-4C1B-9DB7-AC2670BA3AF1}"/>
                </a:ext>
              </a:extLst>
            </p:cNvPr>
            <p:cNvSpPr txBox="1"/>
            <p:nvPr/>
          </p:nvSpPr>
          <p:spPr>
            <a:xfrm>
              <a:off x="6545579" y="1509606"/>
              <a:ext cx="415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全部</a:t>
              </a:r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F828DFA5-75A3-4BCF-8242-B5F035F71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9838" y="1524001"/>
              <a:ext cx="142876" cy="180148"/>
            </a:xfrm>
            <a:prstGeom prst="rect">
              <a:avLst/>
            </a:prstGeom>
          </p:spPr>
        </p:pic>
      </p:grpSp>
      <p:sp>
        <p:nvSpPr>
          <p:cNvPr id="41" name="圖說文字: 直線 40">
            <a:extLst>
              <a:ext uri="{FF2B5EF4-FFF2-40B4-BE49-F238E27FC236}">
                <a16:creationId xmlns:a16="http://schemas.microsoft.com/office/drawing/2014/main" id="{C1D64BF3-7369-4B9F-8673-FA560D3129F9}"/>
              </a:ext>
            </a:extLst>
          </p:cNvPr>
          <p:cNvSpPr/>
          <p:nvPr/>
        </p:nvSpPr>
        <p:spPr>
          <a:xfrm>
            <a:off x="5568104" y="474134"/>
            <a:ext cx="1162896" cy="986824"/>
          </a:xfrm>
          <a:prstGeom prst="borderCallout1">
            <a:avLst>
              <a:gd name="adj1" fmla="val 63577"/>
              <a:gd name="adj2" fmla="val -432"/>
              <a:gd name="adj3" fmla="val 97636"/>
              <a:gd name="adj4" fmla="val -14158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zh-TW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總共有四個類型：</a:t>
            </a:r>
            <a:endParaRPr lang="en-US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ctr"/>
            <a:r>
              <a:rPr lang="zh-TW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  <a:endParaRPr lang="en-US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ctr"/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过期的优币</a:t>
            </a:r>
          </a:p>
          <a:p>
            <a:pPr fontAlgn="ctr"/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兑换彩金</a:t>
            </a:r>
          </a:p>
          <a:p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每日登入奖励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7384DEE-3AE6-4FE6-BB2C-ECB8BC0F45A2}"/>
              </a:ext>
            </a:extLst>
          </p:cNvPr>
          <p:cNvSpPr/>
          <p:nvPr/>
        </p:nvSpPr>
        <p:spPr>
          <a:xfrm>
            <a:off x="1" y="1124696"/>
            <a:ext cx="1436370" cy="385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优币兑换</a:t>
            </a:r>
          </a:p>
        </p:txBody>
      </p:sp>
    </p:spTree>
    <p:extLst>
      <p:ext uri="{BB962C8B-B14F-4D97-AF65-F5344CB8AC3E}">
        <p14:creationId xmlns:p14="http://schemas.microsoft.com/office/powerpoint/2010/main" val="3138766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3A0F215-339A-4EDA-9D20-52AA181B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1967"/>
            <a:ext cx="12192000" cy="565073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110F296-439A-46C7-BE8A-DDEF962AADF2}"/>
              </a:ext>
            </a:extLst>
          </p:cNvPr>
          <p:cNvSpPr txBox="1"/>
          <p:nvPr/>
        </p:nvSpPr>
        <p:spPr>
          <a:xfrm>
            <a:off x="8465" y="76200"/>
            <a:ext cx="749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若当前點擊選單：活動報表</a:t>
            </a: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51B717F7-27D9-43F0-9D54-B502733B6A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33879" y="1961726"/>
          <a:ext cx="1011259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630">
                  <a:extLst>
                    <a:ext uri="{9D8B030D-6E8A-4147-A177-3AD203B41FA5}">
                      <a16:colId xmlns:a16="http://schemas.microsoft.com/office/drawing/2014/main" val="1540348098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235289761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926415276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15782819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2743099313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3558946061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3691838067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1942830330"/>
                    </a:ext>
                  </a:extLst>
                </a:gridCol>
                <a:gridCol w="1172620">
                  <a:extLst>
                    <a:ext uri="{9D8B030D-6E8A-4147-A177-3AD203B41FA5}">
                      <a16:colId xmlns:a16="http://schemas.microsoft.com/office/drawing/2014/main" val="1515076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查詢日期</a:t>
                      </a:r>
                      <a:endParaRPr lang="en-US" altLang="zh-TW" sz="900" b="1" dirty="0">
                        <a:solidFill>
                          <a:srgbClr val="4495CB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總簽到人數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總派發優幣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兌換彩金人數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兌換彩金總額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過期優幣人數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扣除優幣總額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尚有優幣人數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尚有優幣總額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1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6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81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8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604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0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01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00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8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總計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5616"/>
                  </a:ext>
                </a:extLst>
              </a:tr>
            </a:tbl>
          </a:graphicData>
        </a:graphic>
      </p:graphicFrame>
      <p:pic>
        <p:nvPicPr>
          <p:cNvPr id="20" name="圖片 19">
            <a:extLst>
              <a:ext uri="{FF2B5EF4-FFF2-40B4-BE49-F238E27FC236}">
                <a16:creationId xmlns:a16="http://schemas.microsoft.com/office/drawing/2014/main" id="{B411ABB2-4305-4418-AF3C-024330E04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1448753"/>
            <a:ext cx="3044190" cy="330556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81993746-7885-4490-B775-AC170EDB76AA}"/>
              </a:ext>
            </a:extLst>
          </p:cNvPr>
          <p:cNvSpPr/>
          <p:nvPr/>
        </p:nvSpPr>
        <p:spPr>
          <a:xfrm>
            <a:off x="3794760" y="1493520"/>
            <a:ext cx="1417320" cy="2209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8982EC1-B46F-48A6-82EE-E5EF2DCDCD42}"/>
              </a:ext>
            </a:extLst>
          </p:cNvPr>
          <p:cNvSpPr txBox="1"/>
          <p:nvPr/>
        </p:nvSpPr>
        <p:spPr>
          <a:xfrm>
            <a:off x="3802380" y="1501140"/>
            <a:ext cx="4154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3CFA55FA-2CD8-4A5E-BE25-D26C98ACA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438" y="1524001"/>
            <a:ext cx="142876" cy="180148"/>
          </a:xfrm>
          <a:prstGeom prst="rect">
            <a:avLst/>
          </a:prstGeom>
        </p:spPr>
      </p:pic>
      <p:sp>
        <p:nvSpPr>
          <p:cNvPr id="28" name="圖說文字: 直線 27">
            <a:extLst>
              <a:ext uri="{FF2B5EF4-FFF2-40B4-BE49-F238E27FC236}">
                <a16:creationId xmlns:a16="http://schemas.microsoft.com/office/drawing/2014/main" id="{9A850BB1-15B8-4E0D-9C13-B237D1BD6B20}"/>
              </a:ext>
            </a:extLst>
          </p:cNvPr>
          <p:cNvSpPr/>
          <p:nvPr/>
        </p:nvSpPr>
        <p:spPr>
          <a:xfrm>
            <a:off x="8054764" y="1242060"/>
            <a:ext cx="997796" cy="185030"/>
          </a:xfrm>
          <a:prstGeom prst="borderCallout1">
            <a:avLst>
              <a:gd name="adj1" fmla="val 63577"/>
              <a:gd name="adj2" fmla="val -432"/>
              <a:gd name="adj3" fmla="val 121573"/>
              <a:gd name="adj4" fmla="val -9067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所有表單皆可匯出</a:t>
            </a:r>
          </a:p>
        </p:txBody>
      </p:sp>
      <p:sp>
        <p:nvSpPr>
          <p:cNvPr id="34" name="圖說文字: 直線 33">
            <a:extLst>
              <a:ext uri="{FF2B5EF4-FFF2-40B4-BE49-F238E27FC236}">
                <a16:creationId xmlns:a16="http://schemas.microsoft.com/office/drawing/2014/main" id="{78813415-6835-4094-9CF7-5427CBE0C5FE}"/>
              </a:ext>
            </a:extLst>
          </p:cNvPr>
          <p:cNvSpPr/>
          <p:nvPr/>
        </p:nvSpPr>
        <p:spPr>
          <a:xfrm>
            <a:off x="1924688" y="1768230"/>
            <a:ext cx="938738" cy="185030"/>
          </a:xfrm>
          <a:prstGeom prst="borderCallout1">
            <a:avLst>
              <a:gd name="adj1" fmla="val 63577"/>
              <a:gd name="adj2" fmla="val -432"/>
              <a:gd name="adj3" fmla="val 120658"/>
              <a:gd name="adj4" fmla="val -3979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固定顯示日</a:t>
            </a:r>
          </a:p>
        </p:txBody>
      </p:sp>
      <p:sp>
        <p:nvSpPr>
          <p:cNvPr id="37" name="圖說文字: 直線 36">
            <a:extLst>
              <a:ext uri="{FF2B5EF4-FFF2-40B4-BE49-F238E27FC236}">
                <a16:creationId xmlns:a16="http://schemas.microsoft.com/office/drawing/2014/main" id="{2B753508-1755-4C3B-9753-A93F771A0B5C}"/>
              </a:ext>
            </a:extLst>
          </p:cNvPr>
          <p:cNvSpPr/>
          <p:nvPr/>
        </p:nvSpPr>
        <p:spPr>
          <a:xfrm>
            <a:off x="2728278" y="2377829"/>
            <a:ext cx="937788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當日簽到總人數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B262FD4-D716-42A8-A7B4-7A1353AF2D59}"/>
              </a:ext>
            </a:extLst>
          </p:cNvPr>
          <p:cNvSpPr txBox="1"/>
          <p:nvPr/>
        </p:nvSpPr>
        <p:spPr>
          <a:xfrm>
            <a:off x="167640" y="180594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活動報表</a:t>
            </a:r>
          </a:p>
        </p:txBody>
      </p:sp>
      <p:sp>
        <p:nvSpPr>
          <p:cNvPr id="30" name="圖說文字: 直線 29">
            <a:extLst>
              <a:ext uri="{FF2B5EF4-FFF2-40B4-BE49-F238E27FC236}">
                <a16:creationId xmlns:a16="http://schemas.microsoft.com/office/drawing/2014/main" id="{12DA4F34-F836-435B-A4E1-7F5617324E79}"/>
              </a:ext>
            </a:extLst>
          </p:cNvPr>
          <p:cNvSpPr/>
          <p:nvPr/>
        </p:nvSpPr>
        <p:spPr>
          <a:xfrm>
            <a:off x="2606464" y="1221780"/>
            <a:ext cx="997796" cy="185030"/>
          </a:xfrm>
          <a:prstGeom prst="borderCallout1">
            <a:avLst>
              <a:gd name="adj1" fmla="val 63577"/>
              <a:gd name="adj2" fmla="val -432"/>
              <a:gd name="adj3" fmla="val 121573"/>
              <a:gd name="adj4" fmla="val -9067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僅可選擇年月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D143620-F2B5-4215-89D4-A205DDCDD979}"/>
              </a:ext>
            </a:extLst>
          </p:cNvPr>
          <p:cNvSpPr/>
          <p:nvPr/>
        </p:nvSpPr>
        <p:spPr>
          <a:xfrm>
            <a:off x="3022600" y="1493520"/>
            <a:ext cx="3801533" cy="301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E4AA81FD-F614-4EF2-9C45-86348CE11F85}"/>
              </a:ext>
            </a:extLst>
          </p:cNvPr>
          <p:cNvGrpSpPr/>
          <p:nvPr/>
        </p:nvGrpSpPr>
        <p:grpSpPr>
          <a:xfrm>
            <a:off x="2354578" y="1493520"/>
            <a:ext cx="1226821" cy="233680"/>
            <a:chOff x="6537112" y="1518920"/>
            <a:chExt cx="1226821" cy="233680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3669E1A1-F9A0-408A-9938-AAABF181ADF0}"/>
                </a:ext>
              </a:extLst>
            </p:cNvPr>
            <p:cNvSpPr/>
            <p:nvPr/>
          </p:nvSpPr>
          <p:spPr>
            <a:xfrm>
              <a:off x="6546426" y="1518920"/>
              <a:ext cx="1217507" cy="2336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F3461E06-3FBB-4EB5-99DF-33EF48FF87A3}"/>
                </a:ext>
              </a:extLst>
            </p:cNvPr>
            <p:cNvSpPr txBox="1"/>
            <p:nvPr/>
          </p:nvSpPr>
          <p:spPr>
            <a:xfrm>
              <a:off x="6537112" y="1543474"/>
              <a:ext cx="6232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2019</a:t>
              </a:r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</a:p>
          </p:txBody>
        </p:sp>
        <p:pic>
          <p:nvPicPr>
            <p:cNvPr id="35" name="圖片 34">
              <a:extLst>
                <a:ext uri="{FF2B5EF4-FFF2-40B4-BE49-F238E27FC236}">
                  <a16:creationId xmlns:a16="http://schemas.microsoft.com/office/drawing/2014/main" id="{DF6AC46D-6CCA-4D2D-AE79-5D7DFFE6BD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1371" y="1549401"/>
              <a:ext cx="142876" cy="180148"/>
            </a:xfrm>
            <a:prstGeom prst="rect">
              <a:avLst/>
            </a:prstGeom>
          </p:spPr>
        </p:pic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C3C2FAF4-20F6-4E31-9A25-506FE3CD65CC}"/>
              </a:ext>
            </a:extLst>
          </p:cNvPr>
          <p:cNvGrpSpPr/>
          <p:nvPr/>
        </p:nvGrpSpPr>
        <p:grpSpPr>
          <a:xfrm>
            <a:off x="3626696" y="1493520"/>
            <a:ext cx="1226821" cy="233680"/>
            <a:chOff x="6537112" y="1518920"/>
            <a:chExt cx="1226821" cy="233680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BC9C125C-B00F-4CF6-A0C7-2AA4569D8D36}"/>
                </a:ext>
              </a:extLst>
            </p:cNvPr>
            <p:cNvSpPr/>
            <p:nvPr/>
          </p:nvSpPr>
          <p:spPr>
            <a:xfrm>
              <a:off x="6546426" y="1518920"/>
              <a:ext cx="1217507" cy="2336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6FA2B3A6-B55A-4320-875D-EBE62958F4C5}"/>
                </a:ext>
              </a:extLst>
            </p:cNvPr>
            <p:cNvSpPr txBox="1"/>
            <p:nvPr/>
          </p:nvSpPr>
          <p:spPr>
            <a:xfrm>
              <a:off x="6537112" y="1543474"/>
              <a:ext cx="6232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01</a:t>
              </a:r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C6BF2AEA-349B-4AA7-84B3-7B81F642E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1371" y="1549401"/>
              <a:ext cx="142876" cy="180148"/>
            </a:xfrm>
            <a:prstGeom prst="rect">
              <a:avLst/>
            </a:prstGeom>
          </p:spPr>
        </p:pic>
      </p:grpSp>
      <p:sp>
        <p:nvSpPr>
          <p:cNvPr id="41" name="圖說文字: 直線 40">
            <a:extLst>
              <a:ext uri="{FF2B5EF4-FFF2-40B4-BE49-F238E27FC236}">
                <a16:creationId xmlns:a16="http://schemas.microsoft.com/office/drawing/2014/main" id="{335CB090-663B-4A1B-A22B-9AEC763D809A}"/>
              </a:ext>
            </a:extLst>
          </p:cNvPr>
          <p:cNvSpPr/>
          <p:nvPr/>
        </p:nvSpPr>
        <p:spPr>
          <a:xfrm>
            <a:off x="3886572" y="2377829"/>
            <a:ext cx="1049494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當日優幣派發總額</a:t>
            </a:r>
          </a:p>
        </p:txBody>
      </p:sp>
      <p:sp>
        <p:nvSpPr>
          <p:cNvPr id="42" name="圖說文字: 直線 41">
            <a:extLst>
              <a:ext uri="{FF2B5EF4-FFF2-40B4-BE49-F238E27FC236}">
                <a16:creationId xmlns:a16="http://schemas.microsoft.com/office/drawing/2014/main" id="{B11431AA-C9D8-496B-9E49-C49BF0B2C270}"/>
              </a:ext>
            </a:extLst>
          </p:cNvPr>
          <p:cNvSpPr/>
          <p:nvPr/>
        </p:nvSpPr>
        <p:spPr>
          <a:xfrm>
            <a:off x="5117785" y="2377829"/>
            <a:ext cx="1045948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當日兌換彩金人數</a:t>
            </a:r>
          </a:p>
        </p:txBody>
      </p:sp>
      <p:sp>
        <p:nvSpPr>
          <p:cNvPr id="43" name="圖說文字: 直線 42">
            <a:extLst>
              <a:ext uri="{FF2B5EF4-FFF2-40B4-BE49-F238E27FC236}">
                <a16:creationId xmlns:a16="http://schemas.microsoft.com/office/drawing/2014/main" id="{FF37E3DE-C904-43FA-911A-DB731B2EC081}"/>
              </a:ext>
            </a:extLst>
          </p:cNvPr>
          <p:cNvSpPr/>
          <p:nvPr/>
        </p:nvSpPr>
        <p:spPr>
          <a:xfrm>
            <a:off x="6399226" y="2360895"/>
            <a:ext cx="822840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當日兌換彩金總額</a:t>
            </a:r>
          </a:p>
        </p:txBody>
      </p:sp>
      <p:sp>
        <p:nvSpPr>
          <p:cNvPr id="44" name="圖說文字: 直線 43">
            <a:extLst>
              <a:ext uri="{FF2B5EF4-FFF2-40B4-BE49-F238E27FC236}">
                <a16:creationId xmlns:a16="http://schemas.microsoft.com/office/drawing/2014/main" id="{13A768E0-7FB8-4A13-8009-2FF8D31AFE69}"/>
              </a:ext>
            </a:extLst>
          </p:cNvPr>
          <p:cNvSpPr/>
          <p:nvPr/>
        </p:nvSpPr>
        <p:spPr>
          <a:xfrm>
            <a:off x="7401560" y="2403228"/>
            <a:ext cx="1031240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當日優幣過期人數</a:t>
            </a:r>
          </a:p>
        </p:txBody>
      </p:sp>
      <p:sp>
        <p:nvSpPr>
          <p:cNvPr id="45" name="圖說文字: 直線 44">
            <a:extLst>
              <a:ext uri="{FF2B5EF4-FFF2-40B4-BE49-F238E27FC236}">
                <a16:creationId xmlns:a16="http://schemas.microsoft.com/office/drawing/2014/main" id="{00D19C5E-7767-483D-AF29-4788DD59BA45}"/>
              </a:ext>
            </a:extLst>
          </p:cNvPr>
          <p:cNvSpPr/>
          <p:nvPr/>
        </p:nvSpPr>
        <p:spPr>
          <a:xfrm>
            <a:off x="8678388" y="2386296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當日優幣刪除總額</a:t>
            </a:r>
          </a:p>
        </p:txBody>
      </p:sp>
      <p:sp>
        <p:nvSpPr>
          <p:cNvPr id="46" name="圖說文字: 直線 45">
            <a:extLst>
              <a:ext uri="{FF2B5EF4-FFF2-40B4-BE49-F238E27FC236}">
                <a16:creationId xmlns:a16="http://schemas.microsoft.com/office/drawing/2014/main" id="{48DA0510-3C5E-4CCD-997E-A9AADF02C670}"/>
              </a:ext>
            </a:extLst>
          </p:cNvPr>
          <p:cNvSpPr/>
          <p:nvPr/>
        </p:nvSpPr>
        <p:spPr>
          <a:xfrm>
            <a:off x="9749592" y="2386296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當日帳戶內有優幣的總人數</a:t>
            </a:r>
          </a:p>
        </p:txBody>
      </p:sp>
      <p:sp>
        <p:nvSpPr>
          <p:cNvPr id="47" name="圖說文字: 直線 46">
            <a:extLst>
              <a:ext uri="{FF2B5EF4-FFF2-40B4-BE49-F238E27FC236}">
                <a16:creationId xmlns:a16="http://schemas.microsoft.com/office/drawing/2014/main" id="{3E39376A-2A6A-4C02-A166-A920CF85A857}"/>
              </a:ext>
            </a:extLst>
          </p:cNvPr>
          <p:cNvSpPr/>
          <p:nvPr/>
        </p:nvSpPr>
        <p:spPr>
          <a:xfrm>
            <a:off x="10935573" y="2360895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當日帳戶內有優幣的總金額</a:t>
            </a:r>
          </a:p>
        </p:txBody>
      </p:sp>
      <p:sp>
        <p:nvSpPr>
          <p:cNvPr id="48" name="圖說文字: 直線 47">
            <a:extLst>
              <a:ext uri="{FF2B5EF4-FFF2-40B4-BE49-F238E27FC236}">
                <a16:creationId xmlns:a16="http://schemas.microsoft.com/office/drawing/2014/main" id="{EC12EE04-C7C0-48C4-921C-54C9561F8430}"/>
              </a:ext>
            </a:extLst>
          </p:cNvPr>
          <p:cNvSpPr/>
          <p:nvPr/>
        </p:nvSpPr>
        <p:spPr>
          <a:xfrm>
            <a:off x="9749592" y="2855390"/>
            <a:ext cx="937788" cy="472010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點擊數字後，彈跳表格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會員帳號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】【</a:t>
            </a:r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優幣總額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E35975F-6CE5-4C9F-89CC-509CF72DA71F}"/>
              </a:ext>
            </a:extLst>
          </p:cNvPr>
          <p:cNvSpPr/>
          <p:nvPr/>
        </p:nvSpPr>
        <p:spPr>
          <a:xfrm>
            <a:off x="1" y="1124696"/>
            <a:ext cx="1436370" cy="385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优币兑换</a:t>
            </a:r>
          </a:p>
        </p:txBody>
      </p:sp>
    </p:spTree>
    <p:extLst>
      <p:ext uri="{BB962C8B-B14F-4D97-AF65-F5344CB8AC3E}">
        <p14:creationId xmlns:p14="http://schemas.microsoft.com/office/powerpoint/2010/main" val="1382047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3A0F215-339A-4EDA-9D20-52AA181B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1967"/>
            <a:ext cx="12192000" cy="565073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110F296-439A-46C7-BE8A-DDEF962AADF2}"/>
              </a:ext>
            </a:extLst>
          </p:cNvPr>
          <p:cNvSpPr txBox="1"/>
          <p:nvPr/>
        </p:nvSpPr>
        <p:spPr>
          <a:xfrm>
            <a:off x="8465" y="76200"/>
            <a:ext cx="749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若当前點擊選單：活動報表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B411ABB2-4305-4418-AF3C-024330E04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1448753"/>
            <a:ext cx="3044190" cy="330556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81993746-7885-4490-B775-AC170EDB76AA}"/>
              </a:ext>
            </a:extLst>
          </p:cNvPr>
          <p:cNvSpPr/>
          <p:nvPr/>
        </p:nvSpPr>
        <p:spPr>
          <a:xfrm>
            <a:off x="3794760" y="1493520"/>
            <a:ext cx="1417320" cy="2209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8982EC1-B46F-48A6-82EE-E5EF2DCDCD42}"/>
              </a:ext>
            </a:extLst>
          </p:cNvPr>
          <p:cNvSpPr txBox="1"/>
          <p:nvPr/>
        </p:nvSpPr>
        <p:spPr>
          <a:xfrm>
            <a:off x="3802380" y="1501140"/>
            <a:ext cx="4154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3CFA55FA-2CD8-4A5E-BE25-D26C98ACA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438" y="1524001"/>
            <a:ext cx="142876" cy="180148"/>
          </a:xfrm>
          <a:prstGeom prst="rect">
            <a:avLst/>
          </a:prstGeom>
        </p:spPr>
      </p:pic>
      <p:sp>
        <p:nvSpPr>
          <p:cNvPr id="28" name="圖說文字: 直線 27">
            <a:extLst>
              <a:ext uri="{FF2B5EF4-FFF2-40B4-BE49-F238E27FC236}">
                <a16:creationId xmlns:a16="http://schemas.microsoft.com/office/drawing/2014/main" id="{9A850BB1-15B8-4E0D-9C13-B237D1BD6B20}"/>
              </a:ext>
            </a:extLst>
          </p:cNvPr>
          <p:cNvSpPr/>
          <p:nvPr/>
        </p:nvSpPr>
        <p:spPr>
          <a:xfrm>
            <a:off x="8054764" y="1242060"/>
            <a:ext cx="997796" cy="185030"/>
          </a:xfrm>
          <a:prstGeom prst="borderCallout1">
            <a:avLst>
              <a:gd name="adj1" fmla="val 63577"/>
              <a:gd name="adj2" fmla="val -432"/>
              <a:gd name="adj3" fmla="val 121573"/>
              <a:gd name="adj4" fmla="val -9067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所有表單皆可匯出</a:t>
            </a:r>
          </a:p>
        </p:txBody>
      </p:sp>
      <p:sp>
        <p:nvSpPr>
          <p:cNvPr id="34" name="圖說文字: 直線 33">
            <a:extLst>
              <a:ext uri="{FF2B5EF4-FFF2-40B4-BE49-F238E27FC236}">
                <a16:creationId xmlns:a16="http://schemas.microsoft.com/office/drawing/2014/main" id="{78813415-6835-4094-9CF7-5427CBE0C5FE}"/>
              </a:ext>
            </a:extLst>
          </p:cNvPr>
          <p:cNvSpPr/>
          <p:nvPr/>
        </p:nvSpPr>
        <p:spPr>
          <a:xfrm>
            <a:off x="1924688" y="1768230"/>
            <a:ext cx="938738" cy="185030"/>
          </a:xfrm>
          <a:prstGeom prst="borderCallout1">
            <a:avLst>
              <a:gd name="adj1" fmla="val 63577"/>
              <a:gd name="adj2" fmla="val -432"/>
              <a:gd name="adj3" fmla="val 120658"/>
              <a:gd name="adj4" fmla="val -3979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固定顯示日</a:t>
            </a:r>
          </a:p>
        </p:txBody>
      </p:sp>
      <p:sp>
        <p:nvSpPr>
          <p:cNvPr id="37" name="圖說文字: 直線 36">
            <a:extLst>
              <a:ext uri="{FF2B5EF4-FFF2-40B4-BE49-F238E27FC236}">
                <a16:creationId xmlns:a16="http://schemas.microsoft.com/office/drawing/2014/main" id="{2B753508-1755-4C3B-9753-A93F771A0B5C}"/>
              </a:ext>
            </a:extLst>
          </p:cNvPr>
          <p:cNvSpPr/>
          <p:nvPr/>
        </p:nvSpPr>
        <p:spPr>
          <a:xfrm>
            <a:off x="2728278" y="2377829"/>
            <a:ext cx="937788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當日簽到總人數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B262FD4-D716-42A8-A7B4-7A1353AF2D59}"/>
              </a:ext>
            </a:extLst>
          </p:cNvPr>
          <p:cNvSpPr txBox="1"/>
          <p:nvPr/>
        </p:nvSpPr>
        <p:spPr>
          <a:xfrm>
            <a:off x="167640" y="180594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文宣轮播</a:t>
            </a:r>
          </a:p>
        </p:txBody>
      </p:sp>
      <p:sp>
        <p:nvSpPr>
          <p:cNvPr id="30" name="圖說文字: 直線 29">
            <a:extLst>
              <a:ext uri="{FF2B5EF4-FFF2-40B4-BE49-F238E27FC236}">
                <a16:creationId xmlns:a16="http://schemas.microsoft.com/office/drawing/2014/main" id="{12DA4F34-F836-435B-A4E1-7F5617324E79}"/>
              </a:ext>
            </a:extLst>
          </p:cNvPr>
          <p:cNvSpPr/>
          <p:nvPr/>
        </p:nvSpPr>
        <p:spPr>
          <a:xfrm>
            <a:off x="2606464" y="1221780"/>
            <a:ext cx="997796" cy="185030"/>
          </a:xfrm>
          <a:prstGeom prst="borderCallout1">
            <a:avLst>
              <a:gd name="adj1" fmla="val 63577"/>
              <a:gd name="adj2" fmla="val -432"/>
              <a:gd name="adj3" fmla="val 121573"/>
              <a:gd name="adj4" fmla="val -9067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僅可選擇年月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D143620-F2B5-4215-89D4-A205DDCDD979}"/>
              </a:ext>
            </a:extLst>
          </p:cNvPr>
          <p:cNvSpPr/>
          <p:nvPr/>
        </p:nvSpPr>
        <p:spPr>
          <a:xfrm>
            <a:off x="3022600" y="1493520"/>
            <a:ext cx="3801533" cy="301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E4AA81FD-F614-4EF2-9C45-86348CE11F85}"/>
              </a:ext>
            </a:extLst>
          </p:cNvPr>
          <p:cNvGrpSpPr/>
          <p:nvPr/>
        </p:nvGrpSpPr>
        <p:grpSpPr>
          <a:xfrm>
            <a:off x="2354578" y="1493520"/>
            <a:ext cx="1226821" cy="233680"/>
            <a:chOff x="6537112" y="1518920"/>
            <a:chExt cx="1226821" cy="233680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3669E1A1-F9A0-408A-9938-AAABF181ADF0}"/>
                </a:ext>
              </a:extLst>
            </p:cNvPr>
            <p:cNvSpPr/>
            <p:nvPr/>
          </p:nvSpPr>
          <p:spPr>
            <a:xfrm>
              <a:off x="6546426" y="1518920"/>
              <a:ext cx="1217507" cy="2336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F3461E06-3FBB-4EB5-99DF-33EF48FF87A3}"/>
                </a:ext>
              </a:extLst>
            </p:cNvPr>
            <p:cNvSpPr txBox="1"/>
            <p:nvPr/>
          </p:nvSpPr>
          <p:spPr>
            <a:xfrm>
              <a:off x="6537112" y="1543474"/>
              <a:ext cx="6232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2019</a:t>
              </a:r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</a:p>
          </p:txBody>
        </p:sp>
        <p:pic>
          <p:nvPicPr>
            <p:cNvPr id="35" name="圖片 34">
              <a:extLst>
                <a:ext uri="{FF2B5EF4-FFF2-40B4-BE49-F238E27FC236}">
                  <a16:creationId xmlns:a16="http://schemas.microsoft.com/office/drawing/2014/main" id="{DF6AC46D-6CCA-4D2D-AE79-5D7DFFE6BD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1371" y="1549401"/>
              <a:ext cx="142876" cy="180148"/>
            </a:xfrm>
            <a:prstGeom prst="rect">
              <a:avLst/>
            </a:prstGeom>
          </p:spPr>
        </p:pic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C3C2FAF4-20F6-4E31-9A25-506FE3CD65CC}"/>
              </a:ext>
            </a:extLst>
          </p:cNvPr>
          <p:cNvGrpSpPr/>
          <p:nvPr/>
        </p:nvGrpSpPr>
        <p:grpSpPr>
          <a:xfrm>
            <a:off x="3626696" y="1493520"/>
            <a:ext cx="1226821" cy="233680"/>
            <a:chOff x="6537112" y="1518920"/>
            <a:chExt cx="1226821" cy="233680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BC9C125C-B00F-4CF6-A0C7-2AA4569D8D36}"/>
                </a:ext>
              </a:extLst>
            </p:cNvPr>
            <p:cNvSpPr/>
            <p:nvPr/>
          </p:nvSpPr>
          <p:spPr>
            <a:xfrm>
              <a:off x="6546426" y="1518920"/>
              <a:ext cx="1217507" cy="2336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6FA2B3A6-B55A-4320-875D-EBE62958F4C5}"/>
                </a:ext>
              </a:extLst>
            </p:cNvPr>
            <p:cNvSpPr txBox="1"/>
            <p:nvPr/>
          </p:nvSpPr>
          <p:spPr>
            <a:xfrm>
              <a:off x="6537112" y="1543474"/>
              <a:ext cx="6232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01</a:t>
              </a:r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C6BF2AEA-349B-4AA7-84B3-7B81F642E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1371" y="1549401"/>
              <a:ext cx="142876" cy="180148"/>
            </a:xfrm>
            <a:prstGeom prst="rect">
              <a:avLst/>
            </a:prstGeom>
          </p:spPr>
        </p:pic>
      </p:grpSp>
      <p:sp>
        <p:nvSpPr>
          <p:cNvPr id="41" name="圖說文字: 直線 40">
            <a:extLst>
              <a:ext uri="{FF2B5EF4-FFF2-40B4-BE49-F238E27FC236}">
                <a16:creationId xmlns:a16="http://schemas.microsoft.com/office/drawing/2014/main" id="{335CB090-663B-4A1B-A22B-9AEC763D809A}"/>
              </a:ext>
            </a:extLst>
          </p:cNvPr>
          <p:cNvSpPr/>
          <p:nvPr/>
        </p:nvSpPr>
        <p:spPr>
          <a:xfrm>
            <a:off x="3886572" y="2377829"/>
            <a:ext cx="1049494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當日優幣派發總額</a:t>
            </a:r>
          </a:p>
        </p:txBody>
      </p:sp>
      <p:sp>
        <p:nvSpPr>
          <p:cNvPr id="42" name="圖說文字: 直線 41">
            <a:extLst>
              <a:ext uri="{FF2B5EF4-FFF2-40B4-BE49-F238E27FC236}">
                <a16:creationId xmlns:a16="http://schemas.microsoft.com/office/drawing/2014/main" id="{B11431AA-C9D8-496B-9E49-C49BF0B2C270}"/>
              </a:ext>
            </a:extLst>
          </p:cNvPr>
          <p:cNvSpPr/>
          <p:nvPr/>
        </p:nvSpPr>
        <p:spPr>
          <a:xfrm>
            <a:off x="5117785" y="2377829"/>
            <a:ext cx="1045948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當日兌換彩金人數</a:t>
            </a:r>
          </a:p>
        </p:txBody>
      </p:sp>
      <p:sp>
        <p:nvSpPr>
          <p:cNvPr id="43" name="圖說文字: 直線 42">
            <a:extLst>
              <a:ext uri="{FF2B5EF4-FFF2-40B4-BE49-F238E27FC236}">
                <a16:creationId xmlns:a16="http://schemas.microsoft.com/office/drawing/2014/main" id="{FF37E3DE-C904-43FA-911A-DB731B2EC081}"/>
              </a:ext>
            </a:extLst>
          </p:cNvPr>
          <p:cNvSpPr/>
          <p:nvPr/>
        </p:nvSpPr>
        <p:spPr>
          <a:xfrm>
            <a:off x="6399226" y="2360895"/>
            <a:ext cx="822840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當日兌換彩金總額</a:t>
            </a:r>
          </a:p>
        </p:txBody>
      </p:sp>
      <p:sp>
        <p:nvSpPr>
          <p:cNvPr id="44" name="圖說文字: 直線 43">
            <a:extLst>
              <a:ext uri="{FF2B5EF4-FFF2-40B4-BE49-F238E27FC236}">
                <a16:creationId xmlns:a16="http://schemas.microsoft.com/office/drawing/2014/main" id="{13A768E0-7FB8-4A13-8009-2FF8D31AFE69}"/>
              </a:ext>
            </a:extLst>
          </p:cNvPr>
          <p:cNvSpPr/>
          <p:nvPr/>
        </p:nvSpPr>
        <p:spPr>
          <a:xfrm>
            <a:off x="7401560" y="2403228"/>
            <a:ext cx="1031240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當日優幣過期人數</a:t>
            </a:r>
          </a:p>
        </p:txBody>
      </p:sp>
      <p:sp>
        <p:nvSpPr>
          <p:cNvPr id="45" name="圖說文字: 直線 44">
            <a:extLst>
              <a:ext uri="{FF2B5EF4-FFF2-40B4-BE49-F238E27FC236}">
                <a16:creationId xmlns:a16="http://schemas.microsoft.com/office/drawing/2014/main" id="{00D19C5E-7767-483D-AF29-4788DD59BA45}"/>
              </a:ext>
            </a:extLst>
          </p:cNvPr>
          <p:cNvSpPr/>
          <p:nvPr/>
        </p:nvSpPr>
        <p:spPr>
          <a:xfrm>
            <a:off x="8678388" y="2386296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當日優幣刪除總額</a:t>
            </a:r>
          </a:p>
        </p:txBody>
      </p:sp>
      <p:sp>
        <p:nvSpPr>
          <p:cNvPr id="46" name="圖說文字: 直線 45">
            <a:extLst>
              <a:ext uri="{FF2B5EF4-FFF2-40B4-BE49-F238E27FC236}">
                <a16:creationId xmlns:a16="http://schemas.microsoft.com/office/drawing/2014/main" id="{48DA0510-3C5E-4CCD-997E-A9AADF02C670}"/>
              </a:ext>
            </a:extLst>
          </p:cNvPr>
          <p:cNvSpPr/>
          <p:nvPr/>
        </p:nvSpPr>
        <p:spPr>
          <a:xfrm>
            <a:off x="9749592" y="2386296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當日帳戶內有優幣的總人數</a:t>
            </a:r>
          </a:p>
        </p:txBody>
      </p:sp>
      <p:sp>
        <p:nvSpPr>
          <p:cNvPr id="47" name="圖說文字: 直線 46">
            <a:extLst>
              <a:ext uri="{FF2B5EF4-FFF2-40B4-BE49-F238E27FC236}">
                <a16:creationId xmlns:a16="http://schemas.microsoft.com/office/drawing/2014/main" id="{3E39376A-2A6A-4C02-A166-A920CF85A857}"/>
              </a:ext>
            </a:extLst>
          </p:cNvPr>
          <p:cNvSpPr/>
          <p:nvPr/>
        </p:nvSpPr>
        <p:spPr>
          <a:xfrm>
            <a:off x="10935573" y="2360895"/>
            <a:ext cx="846613" cy="323038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當日帳戶內有優幣的總金額</a:t>
            </a:r>
          </a:p>
        </p:txBody>
      </p:sp>
      <p:sp>
        <p:nvSpPr>
          <p:cNvPr id="48" name="圖說文字: 直線 47">
            <a:extLst>
              <a:ext uri="{FF2B5EF4-FFF2-40B4-BE49-F238E27FC236}">
                <a16:creationId xmlns:a16="http://schemas.microsoft.com/office/drawing/2014/main" id="{EC12EE04-C7C0-48C4-921C-54C9561F8430}"/>
              </a:ext>
            </a:extLst>
          </p:cNvPr>
          <p:cNvSpPr/>
          <p:nvPr/>
        </p:nvSpPr>
        <p:spPr>
          <a:xfrm>
            <a:off x="9749592" y="2855390"/>
            <a:ext cx="937788" cy="472010"/>
          </a:xfrm>
          <a:prstGeom prst="borderCallout1">
            <a:avLst>
              <a:gd name="adj1" fmla="val 63577"/>
              <a:gd name="adj2" fmla="val -432"/>
              <a:gd name="adj3" fmla="val -12041"/>
              <a:gd name="adj4" fmla="val -547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點擊數字後，彈跳表格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會員帳號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】【</a:t>
            </a:r>
            <a:r>
              <a:rPr lang="zh-TW" altLang="en-US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優幣總額</a:t>
            </a:r>
            <a:r>
              <a:rPr lang="en-US" altLang="zh-TW" sz="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59458481-CDCC-4383-A6B3-910E76D72AC7}"/>
              </a:ext>
            </a:extLst>
          </p:cNvPr>
          <p:cNvSpPr/>
          <p:nvPr/>
        </p:nvSpPr>
        <p:spPr>
          <a:xfrm>
            <a:off x="1" y="1124696"/>
            <a:ext cx="1436370" cy="385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优币兑换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A77A1355-8F50-4333-8EDA-1F5B6027D5AB}"/>
              </a:ext>
            </a:extLst>
          </p:cNvPr>
          <p:cNvSpPr/>
          <p:nvPr/>
        </p:nvSpPr>
        <p:spPr>
          <a:xfrm>
            <a:off x="1529919" y="824723"/>
            <a:ext cx="10662081" cy="4811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ABA3332-E328-43F1-9A75-455FD4FF2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988736"/>
              </p:ext>
            </p:extLst>
          </p:nvPr>
        </p:nvGraphicFramePr>
        <p:xfrm>
          <a:off x="1734794" y="1746902"/>
          <a:ext cx="10041947" cy="252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038">
                  <a:extLst>
                    <a:ext uri="{9D8B030D-6E8A-4147-A177-3AD203B41FA5}">
                      <a16:colId xmlns:a16="http://schemas.microsoft.com/office/drawing/2014/main" val="473483129"/>
                    </a:ext>
                  </a:extLst>
                </a:gridCol>
                <a:gridCol w="706038">
                  <a:extLst>
                    <a:ext uri="{9D8B030D-6E8A-4147-A177-3AD203B41FA5}">
                      <a16:colId xmlns:a16="http://schemas.microsoft.com/office/drawing/2014/main" val="2385572288"/>
                    </a:ext>
                  </a:extLst>
                </a:gridCol>
                <a:gridCol w="706038">
                  <a:extLst>
                    <a:ext uri="{9D8B030D-6E8A-4147-A177-3AD203B41FA5}">
                      <a16:colId xmlns:a16="http://schemas.microsoft.com/office/drawing/2014/main" val="3665176012"/>
                    </a:ext>
                  </a:extLst>
                </a:gridCol>
                <a:gridCol w="2743065">
                  <a:extLst>
                    <a:ext uri="{9D8B030D-6E8A-4147-A177-3AD203B41FA5}">
                      <a16:colId xmlns:a16="http://schemas.microsoft.com/office/drawing/2014/main" val="1828642233"/>
                    </a:ext>
                  </a:extLst>
                </a:gridCol>
                <a:gridCol w="996648">
                  <a:extLst>
                    <a:ext uri="{9D8B030D-6E8A-4147-A177-3AD203B41FA5}">
                      <a16:colId xmlns:a16="http://schemas.microsoft.com/office/drawing/2014/main" val="2185665222"/>
                    </a:ext>
                  </a:extLst>
                </a:gridCol>
                <a:gridCol w="996648">
                  <a:extLst>
                    <a:ext uri="{9D8B030D-6E8A-4147-A177-3AD203B41FA5}">
                      <a16:colId xmlns:a16="http://schemas.microsoft.com/office/drawing/2014/main" val="228815294"/>
                    </a:ext>
                  </a:extLst>
                </a:gridCol>
                <a:gridCol w="1854931">
                  <a:extLst>
                    <a:ext uri="{9D8B030D-6E8A-4147-A177-3AD203B41FA5}">
                      <a16:colId xmlns:a16="http://schemas.microsoft.com/office/drawing/2014/main" val="1783324371"/>
                    </a:ext>
                  </a:extLst>
                </a:gridCol>
                <a:gridCol w="1332541">
                  <a:extLst>
                    <a:ext uri="{9D8B030D-6E8A-4147-A177-3AD203B41FA5}">
                      <a16:colId xmlns:a16="http://schemas.microsoft.com/office/drawing/2014/main" val="2596224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编号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类型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站别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更新人员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更新时间（北京）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操作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8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轮播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优博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有志者事尽成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启用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Ｙａｙａ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effectLst/>
                        </a:rPr>
                        <a:t>2018-12-26 15:46:04</a:t>
                      </a:r>
                    </a:p>
                  </a:txBody>
                  <a:tcPr marL="19050" marR="19050" marT="95250" marB="95250"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86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指定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新春赚大钱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停用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olivia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2018-12-26 15:46:04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0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7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208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96675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7A8DF268-1A8A-4B35-8434-8AF697249879}"/>
              </a:ext>
            </a:extLst>
          </p:cNvPr>
          <p:cNvSpPr txBox="1"/>
          <p:nvPr/>
        </p:nvSpPr>
        <p:spPr>
          <a:xfrm>
            <a:off x="1694649" y="1059544"/>
            <a:ext cx="803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站别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C53846C3-071F-4297-B3A9-6D44369A17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7854" b="-8070"/>
          <a:stretch/>
        </p:blipFill>
        <p:spPr>
          <a:xfrm>
            <a:off x="1734794" y="1045783"/>
            <a:ext cx="2256126" cy="566152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965BB76-2454-42AA-9318-923691FBE4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05770" y="1069060"/>
            <a:ext cx="1228725" cy="504825"/>
          </a:xfrm>
          <a:prstGeom prst="rect">
            <a:avLst/>
          </a:prstGeom>
        </p:spPr>
      </p:pic>
      <p:pic>
        <p:nvPicPr>
          <p:cNvPr id="53" name="圖片 52">
            <a:extLst>
              <a:ext uri="{FF2B5EF4-FFF2-40B4-BE49-F238E27FC236}">
                <a16:creationId xmlns:a16="http://schemas.microsoft.com/office/drawing/2014/main" id="{D87A7A31-8E5A-4B45-81B8-5193DAC08D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7854" b="-8070"/>
          <a:stretch/>
        </p:blipFill>
        <p:spPr>
          <a:xfrm>
            <a:off x="3891824" y="1036712"/>
            <a:ext cx="2256126" cy="566152"/>
          </a:xfrm>
          <a:prstGeom prst="rect">
            <a:avLst/>
          </a:prstGeom>
        </p:spPr>
      </p:pic>
      <p:pic>
        <p:nvPicPr>
          <p:cNvPr id="52" name="圖片 51">
            <a:extLst>
              <a:ext uri="{FF2B5EF4-FFF2-40B4-BE49-F238E27FC236}">
                <a16:creationId xmlns:a16="http://schemas.microsoft.com/office/drawing/2014/main" id="{68B12765-AA2D-4955-B29E-6320AB2D2B5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1360" t="-2776"/>
          <a:stretch/>
        </p:blipFill>
        <p:spPr>
          <a:xfrm>
            <a:off x="5775283" y="1059544"/>
            <a:ext cx="997796" cy="53841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322F53-5D4C-4DEA-9284-F1D7BDB99B3F}"/>
              </a:ext>
            </a:extLst>
          </p:cNvPr>
          <p:cNvSpPr txBox="1"/>
          <p:nvPr/>
        </p:nvSpPr>
        <p:spPr>
          <a:xfrm>
            <a:off x="3563683" y="1100082"/>
            <a:ext cx="6862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/>
              <a:t>状态</a:t>
            </a:r>
          </a:p>
        </p:txBody>
      </p:sp>
      <p:sp>
        <p:nvSpPr>
          <p:cNvPr id="54" name="圖說文字: 直線 53">
            <a:extLst>
              <a:ext uri="{FF2B5EF4-FFF2-40B4-BE49-F238E27FC236}">
                <a16:creationId xmlns:a16="http://schemas.microsoft.com/office/drawing/2014/main" id="{60122D60-C819-4B0A-9D44-EB07A1C86E58}"/>
              </a:ext>
            </a:extLst>
          </p:cNvPr>
          <p:cNvSpPr/>
          <p:nvPr/>
        </p:nvSpPr>
        <p:spPr>
          <a:xfrm>
            <a:off x="1924688" y="563379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231744"/>
              <a:gd name="adj4" fmla="val 2692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列出有套用的娱乐成</a:t>
            </a:r>
          </a:p>
        </p:txBody>
      </p:sp>
      <p:sp>
        <p:nvSpPr>
          <p:cNvPr id="55" name="圖說文字: 直線 54">
            <a:extLst>
              <a:ext uri="{FF2B5EF4-FFF2-40B4-BE49-F238E27FC236}">
                <a16:creationId xmlns:a16="http://schemas.microsoft.com/office/drawing/2014/main" id="{4B888EC5-3B53-4B0D-B976-7BC820AC1FBB}"/>
              </a:ext>
            </a:extLst>
          </p:cNvPr>
          <p:cNvSpPr/>
          <p:nvPr/>
        </p:nvSpPr>
        <p:spPr>
          <a:xfrm>
            <a:off x="4506978" y="779142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231744"/>
              <a:gd name="adj4" fmla="val 2692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有两种状态：启用、停用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3A791CAC-DD1B-496A-9EDC-49DF04C850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4515" y="2408671"/>
            <a:ext cx="1205362" cy="346368"/>
          </a:xfrm>
          <a:prstGeom prst="rect">
            <a:avLst/>
          </a:prstGeom>
        </p:spPr>
      </p:pic>
      <p:pic>
        <p:nvPicPr>
          <p:cNvPr id="56" name="圖片 55">
            <a:extLst>
              <a:ext uri="{FF2B5EF4-FFF2-40B4-BE49-F238E27FC236}">
                <a16:creationId xmlns:a16="http://schemas.microsoft.com/office/drawing/2014/main" id="{611B527A-1B37-40D8-BF86-4CA01EC8A1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4515" y="2813200"/>
            <a:ext cx="1205362" cy="346368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F478CB4B-7050-4D10-8332-50BC5EE0F7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60959" y="3416808"/>
            <a:ext cx="4698735" cy="3342850"/>
          </a:xfrm>
          <a:prstGeom prst="rect">
            <a:avLst/>
          </a:prstGeom>
        </p:spPr>
      </p:pic>
      <p:sp>
        <p:nvSpPr>
          <p:cNvPr id="58" name="圖說文字: 直線 57">
            <a:extLst>
              <a:ext uri="{FF2B5EF4-FFF2-40B4-BE49-F238E27FC236}">
                <a16:creationId xmlns:a16="http://schemas.microsoft.com/office/drawing/2014/main" id="{8E377D7B-C5E5-4FC2-AE71-A8985688EDD4}"/>
              </a:ext>
            </a:extLst>
          </p:cNvPr>
          <p:cNvSpPr/>
          <p:nvPr/>
        </p:nvSpPr>
        <p:spPr>
          <a:xfrm>
            <a:off x="8542325" y="4450519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-250458"/>
              <a:gd name="adj4" fmla="val -1585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有两种状态：启用、停用</a:t>
            </a:r>
          </a:p>
        </p:txBody>
      </p:sp>
      <p:sp>
        <p:nvSpPr>
          <p:cNvPr id="59" name="圖說文字: 直線 58">
            <a:extLst>
              <a:ext uri="{FF2B5EF4-FFF2-40B4-BE49-F238E27FC236}">
                <a16:creationId xmlns:a16="http://schemas.microsoft.com/office/drawing/2014/main" id="{F0A13513-0F66-4683-A21E-1BF4C83BB333}"/>
              </a:ext>
            </a:extLst>
          </p:cNvPr>
          <p:cNvSpPr/>
          <p:nvPr/>
        </p:nvSpPr>
        <p:spPr>
          <a:xfrm>
            <a:off x="7349516" y="2885650"/>
            <a:ext cx="4262142" cy="720461"/>
          </a:xfrm>
          <a:prstGeom prst="borderCallout1">
            <a:avLst>
              <a:gd name="adj1" fmla="val 66019"/>
              <a:gd name="adj2" fmla="val -3917"/>
              <a:gd name="adj3" fmla="val 94346"/>
              <a:gd name="adj4" fmla="val -2229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有两种类型：轮播、指定</a:t>
            </a:r>
            <a:endParaRPr lang="en-US" altLang="zh-TW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轮播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所有设定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启用跟轮播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的内容，每天会定期更换</a:t>
            </a:r>
            <a:endParaRPr lang="en-US" altLang="zh-TW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如有内容是设定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，则下方跑出时间可选择</a:t>
            </a:r>
            <a:endParaRPr lang="en-US" altLang="zh-TW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节庆时可做指定文案的露出</a:t>
            </a:r>
            <a:endParaRPr lang="en-US" altLang="zh-TW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F8A02B09-0537-40C3-9800-1BEA996CED0C}"/>
              </a:ext>
            </a:extLst>
          </p:cNvPr>
          <p:cNvSpPr txBox="1"/>
          <p:nvPr/>
        </p:nvSpPr>
        <p:spPr>
          <a:xfrm>
            <a:off x="6692857" y="3429000"/>
            <a:ext cx="52920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700" dirty="0"/>
              <a:t>类型</a:t>
            </a:r>
          </a:p>
        </p:txBody>
      </p:sp>
      <p:sp>
        <p:nvSpPr>
          <p:cNvPr id="51" name="圖說文字: 直線 50">
            <a:extLst>
              <a:ext uri="{FF2B5EF4-FFF2-40B4-BE49-F238E27FC236}">
                <a16:creationId xmlns:a16="http://schemas.microsoft.com/office/drawing/2014/main" id="{34DCE9D8-0744-441B-9E4C-41468069A4A8}"/>
              </a:ext>
            </a:extLst>
          </p:cNvPr>
          <p:cNvSpPr/>
          <p:nvPr/>
        </p:nvSpPr>
        <p:spPr>
          <a:xfrm>
            <a:off x="6106324" y="2217058"/>
            <a:ext cx="6085675" cy="254000"/>
          </a:xfrm>
          <a:prstGeom prst="borderCallout1">
            <a:avLst>
              <a:gd name="adj1" fmla="val 66019"/>
              <a:gd name="adj2" fmla="val -3917"/>
              <a:gd name="adj3" fmla="val 505872"/>
              <a:gd name="adj4" fmla="val 14788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点选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新增或操作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皆会跑出下方的栏位，新增为空白栏、操作跑出原设定内容</a:t>
            </a:r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6E17108E-7FB7-4B5A-B96E-D7E48463CED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7854" b="-8070"/>
          <a:stretch/>
        </p:blipFill>
        <p:spPr>
          <a:xfrm>
            <a:off x="6047471" y="1062384"/>
            <a:ext cx="2256126" cy="566152"/>
          </a:xfrm>
          <a:prstGeom prst="rect">
            <a:avLst/>
          </a:prstGeom>
        </p:spPr>
      </p:pic>
      <p:pic>
        <p:nvPicPr>
          <p:cNvPr id="61" name="圖片 60">
            <a:extLst>
              <a:ext uri="{FF2B5EF4-FFF2-40B4-BE49-F238E27FC236}">
                <a16:creationId xmlns:a16="http://schemas.microsoft.com/office/drawing/2014/main" id="{BF3A4245-F450-4AFE-B199-6C0302AFD47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1360" t="-2776"/>
          <a:stretch/>
        </p:blipFill>
        <p:spPr>
          <a:xfrm>
            <a:off x="7930930" y="1085216"/>
            <a:ext cx="997796" cy="538418"/>
          </a:xfrm>
          <a:prstGeom prst="rect">
            <a:avLst/>
          </a:prstGeom>
        </p:spPr>
      </p:pic>
      <p:sp>
        <p:nvSpPr>
          <p:cNvPr id="62" name="文字方塊 61">
            <a:extLst>
              <a:ext uri="{FF2B5EF4-FFF2-40B4-BE49-F238E27FC236}">
                <a16:creationId xmlns:a16="http://schemas.microsoft.com/office/drawing/2014/main" id="{D903A64E-68DC-4687-B237-4A0BED9386B5}"/>
              </a:ext>
            </a:extLst>
          </p:cNvPr>
          <p:cNvSpPr txBox="1"/>
          <p:nvPr/>
        </p:nvSpPr>
        <p:spPr>
          <a:xfrm>
            <a:off x="5719330" y="1125754"/>
            <a:ext cx="6862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/>
              <a:t>类型</a:t>
            </a:r>
          </a:p>
        </p:txBody>
      </p:sp>
      <p:sp>
        <p:nvSpPr>
          <p:cNvPr id="63" name="圖說文字: 直線 62">
            <a:extLst>
              <a:ext uri="{FF2B5EF4-FFF2-40B4-BE49-F238E27FC236}">
                <a16:creationId xmlns:a16="http://schemas.microsoft.com/office/drawing/2014/main" id="{C3E83083-3146-4D70-ABBF-88123AB6A8C7}"/>
              </a:ext>
            </a:extLst>
          </p:cNvPr>
          <p:cNvSpPr/>
          <p:nvPr/>
        </p:nvSpPr>
        <p:spPr>
          <a:xfrm>
            <a:off x="7126606" y="705423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231744"/>
              <a:gd name="adj4" fmla="val 2692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有两种类型：轮播、指定</a:t>
            </a:r>
          </a:p>
        </p:txBody>
      </p:sp>
    </p:spTree>
    <p:extLst>
      <p:ext uri="{BB962C8B-B14F-4D97-AF65-F5344CB8AC3E}">
        <p14:creationId xmlns:p14="http://schemas.microsoft.com/office/powerpoint/2010/main" val="400300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23C6EC2-276A-427A-9C87-12F54409F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86232"/>
              </p:ext>
            </p:extLst>
          </p:nvPr>
        </p:nvGraphicFramePr>
        <p:xfrm>
          <a:off x="160865" y="118533"/>
          <a:ext cx="11311467" cy="7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245">
                  <a:extLst>
                    <a:ext uri="{9D8B030D-6E8A-4147-A177-3AD203B41FA5}">
                      <a16:colId xmlns:a16="http://schemas.microsoft.com/office/drawing/2014/main" val="2724243785"/>
                    </a:ext>
                  </a:extLst>
                </a:gridCol>
                <a:gridCol w="9426222">
                  <a:extLst>
                    <a:ext uri="{9D8B030D-6E8A-4147-A177-3AD203B41FA5}">
                      <a16:colId xmlns:a16="http://schemas.microsoft.com/office/drawing/2014/main" val="2408672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1185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活動頻率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一次舉辦一年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1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資格簡介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每天登入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會員助手中心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，並點擊簽到，即可獲得優幣 </a:t>
                      </a: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當月新註冊會員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可獲免費優幣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102197"/>
                  </a:ext>
                </a:extLst>
              </a:tr>
              <a:tr h="2079414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獎金說明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696740"/>
                  </a:ext>
                </a:extLst>
              </a:tr>
              <a:tr h="1878203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優幣舉例說明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舉例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                                                                                   舉例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7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新註冊送優幣說明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年當月新註冊會員，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當月第一次簽到即贈送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優幣，當日可獲得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3.9+0.1=4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元優幣</a:t>
                      </a:r>
                      <a:endParaRPr lang="en-US" altLang="zh-TW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071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優幣換彩金說明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累積優幣達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元，即可兌換為彩金，兌換比例 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1:1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，小數點以下無法兌換，每次兌換需全數兌換，無法選擇金額</a:t>
                      </a:r>
                      <a:endParaRPr lang="en-US" altLang="zh-TW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優幣換彩金可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免費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兌換一次，若要兌換第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次以上，則需於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年有累積存款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元以上才可兌換</a:t>
                      </a:r>
                      <a:endParaRPr lang="en-US" altLang="zh-TW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優幣有效期限為</a:t>
                      </a: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【2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</a:t>
                      </a: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，並以月為基準，若</a:t>
                      </a:r>
                      <a:r>
                        <a:rPr lang="en-US" altLang="zh-TW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個月內沒兌換為彩金，則該優幣將會失效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（举例：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日至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日获得的优币，使用期限皆至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CN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zh-CN" altLang="en-US" sz="105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日止）</a:t>
                      </a:r>
                      <a:endParaRPr lang="en-US" altLang="zh-TW" sz="1400" b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此活動每月總彩金為</a:t>
                      </a:r>
                      <a:r>
                        <a:rPr lang="en-US" altLang="zh-TW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萬元，贈送完畢為止，若當月彩金已滿，則需等待至下個月即可繼續兌換</a:t>
                      </a:r>
                      <a:endParaRPr lang="en-US" altLang="zh-TW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64905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459E2F67-BB90-4A4D-B535-2F7B7A6B4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468" y="3411116"/>
            <a:ext cx="3488267" cy="1189333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C3D0C51-33E3-40B6-B927-A2392C346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469" y="3402649"/>
            <a:ext cx="3310466" cy="167730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6CA404B-E687-4A51-AE19-51BAC84D4C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847" y="1275292"/>
            <a:ext cx="5407554" cy="196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2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AA8194-B86B-4BD3-ACFE-FF57D88C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3" y="363984"/>
            <a:ext cx="11221375" cy="609896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zh-TW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會員端介紹</a:t>
            </a:r>
          </a:p>
        </p:txBody>
      </p:sp>
    </p:spTree>
    <p:extLst>
      <p:ext uri="{BB962C8B-B14F-4D97-AF65-F5344CB8AC3E}">
        <p14:creationId xmlns:p14="http://schemas.microsoft.com/office/powerpoint/2010/main" val="292202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內容版面配置區 21">
            <a:extLst>
              <a:ext uri="{FF2B5EF4-FFF2-40B4-BE49-F238E27FC236}">
                <a16:creationId xmlns:a16="http://schemas.microsoft.com/office/drawing/2014/main" id="{101413DF-D962-4BC2-AF0A-913998CD3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2" y="266430"/>
            <a:ext cx="12141698" cy="654513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DB3780E-B10F-428C-8453-3B0F45B928B5}"/>
              </a:ext>
            </a:extLst>
          </p:cNvPr>
          <p:cNvSpPr/>
          <p:nvPr/>
        </p:nvSpPr>
        <p:spPr>
          <a:xfrm>
            <a:off x="1849516" y="3571044"/>
            <a:ext cx="1479612" cy="219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+mn-ea"/>
              </a:rPr>
              <a:t>时间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CFEBAB5-3B5A-4C50-B302-215EB5975002}"/>
              </a:ext>
            </a:extLst>
          </p:cNvPr>
          <p:cNvSpPr/>
          <p:nvPr/>
        </p:nvSpPr>
        <p:spPr>
          <a:xfrm>
            <a:off x="10576509" y="1104761"/>
            <a:ext cx="3103980" cy="11718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登入前或已登入但未签到过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37C546DB-EBA6-4096-A6E1-073B7F60D941}"/>
              </a:ext>
            </a:extLst>
          </p:cNvPr>
          <p:cNvSpPr txBox="1"/>
          <p:nvPr/>
        </p:nvSpPr>
        <p:spPr>
          <a:xfrm>
            <a:off x="2441853" y="827762"/>
            <a:ext cx="3754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10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亲爱的优博会员您好～第一次签到即赠送您</a:t>
            </a:r>
            <a:r>
              <a:rPr lang="zh-TW" altLang="en-US" sz="1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免费</a:t>
            </a:r>
            <a:r>
              <a:rPr lang="en-US" altLang="zh-TW" sz="1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3.9</a:t>
            </a:r>
            <a:r>
              <a:rPr lang="zh-TW" altLang="en-US" sz="1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优币</a:t>
            </a:r>
            <a:r>
              <a:rPr lang="zh-TW" altLang="en-US" sz="10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喔！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7566812-E942-4408-A65A-66AF4289DBFB}"/>
              </a:ext>
            </a:extLst>
          </p:cNvPr>
          <p:cNvSpPr/>
          <p:nvPr/>
        </p:nvSpPr>
        <p:spPr>
          <a:xfrm>
            <a:off x="1407761" y="3169512"/>
            <a:ext cx="10662081" cy="34800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CD252886-29DD-4F9A-B316-D840242507BC}"/>
              </a:ext>
            </a:extLst>
          </p:cNvPr>
          <p:cNvSpPr/>
          <p:nvPr/>
        </p:nvSpPr>
        <p:spPr>
          <a:xfrm>
            <a:off x="1567156" y="3297547"/>
            <a:ext cx="8872984" cy="1940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优币</a:t>
            </a:r>
            <a:r>
              <a:rPr lang="en-US" altLang="zh-TW" dirty="0"/>
              <a:t>BN</a:t>
            </a:r>
            <a:r>
              <a:rPr lang="zh-TW" altLang="en-US" dirty="0"/>
              <a:t>，素材候补</a:t>
            </a:r>
          </a:p>
        </p:txBody>
      </p:sp>
    </p:spTree>
    <p:extLst>
      <p:ext uri="{BB962C8B-B14F-4D97-AF65-F5344CB8AC3E}">
        <p14:creationId xmlns:p14="http://schemas.microsoft.com/office/powerpoint/2010/main" val="422011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內容版面配置區 21">
            <a:extLst>
              <a:ext uri="{FF2B5EF4-FFF2-40B4-BE49-F238E27FC236}">
                <a16:creationId xmlns:a16="http://schemas.microsoft.com/office/drawing/2014/main" id="{46D74D6E-75A9-4C7B-9B91-2B06CC066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2" y="266430"/>
            <a:ext cx="12141698" cy="6545135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DB3780E-B10F-428C-8453-3B0F45B928B5}"/>
              </a:ext>
            </a:extLst>
          </p:cNvPr>
          <p:cNvSpPr/>
          <p:nvPr/>
        </p:nvSpPr>
        <p:spPr>
          <a:xfrm>
            <a:off x="1745716" y="4072547"/>
            <a:ext cx="1479612" cy="219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+mn-ea"/>
              </a:rPr>
              <a:t>时间</a:t>
            </a:r>
          </a:p>
        </p:txBody>
      </p:sp>
      <p:sp>
        <p:nvSpPr>
          <p:cNvPr id="7" name="圖說文字: 直線 6">
            <a:extLst>
              <a:ext uri="{FF2B5EF4-FFF2-40B4-BE49-F238E27FC236}">
                <a16:creationId xmlns:a16="http://schemas.microsoft.com/office/drawing/2014/main" id="{D8222D07-4132-4134-BC56-6294F7C3094B}"/>
              </a:ext>
            </a:extLst>
          </p:cNvPr>
          <p:cNvSpPr/>
          <p:nvPr/>
        </p:nvSpPr>
        <p:spPr>
          <a:xfrm>
            <a:off x="2623803" y="811687"/>
            <a:ext cx="5096631" cy="232935"/>
          </a:xfrm>
          <a:prstGeom prst="borderCallout1">
            <a:avLst>
              <a:gd name="adj1" fmla="val 26019"/>
              <a:gd name="adj2" fmla="val -3917"/>
              <a:gd name="adj3" fmla="val 84236"/>
              <a:gd name="adj4" fmla="val -8894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點擊彈跳活動規則，相关文案候补</a:t>
            </a:r>
          </a:p>
        </p:txBody>
      </p:sp>
      <p:sp>
        <p:nvSpPr>
          <p:cNvPr id="8" name="圖說文字: 直線 7">
            <a:extLst>
              <a:ext uri="{FF2B5EF4-FFF2-40B4-BE49-F238E27FC236}">
                <a16:creationId xmlns:a16="http://schemas.microsoft.com/office/drawing/2014/main" id="{6827CD69-5A12-444A-8DF7-D5A8985F45BD}"/>
              </a:ext>
            </a:extLst>
          </p:cNvPr>
          <p:cNvSpPr/>
          <p:nvPr/>
        </p:nvSpPr>
        <p:spPr>
          <a:xfrm>
            <a:off x="2801125" y="1155599"/>
            <a:ext cx="1533808" cy="376868"/>
          </a:xfrm>
          <a:prstGeom prst="borderCallout1">
            <a:avLst>
              <a:gd name="adj1" fmla="val 26019"/>
              <a:gd name="adj2" fmla="val -3917"/>
              <a:gd name="adj3" fmla="val 84236"/>
              <a:gd name="adj4" fmla="val -8894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顯示目前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未兌換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的優幣總額</a:t>
            </a:r>
          </a:p>
        </p:txBody>
      </p:sp>
      <p:sp>
        <p:nvSpPr>
          <p:cNvPr id="9" name="圖說文字: 直線 8">
            <a:extLst>
              <a:ext uri="{FF2B5EF4-FFF2-40B4-BE49-F238E27FC236}">
                <a16:creationId xmlns:a16="http://schemas.microsoft.com/office/drawing/2014/main" id="{7547C7EB-5D58-47D1-A67F-897F29C624CD}"/>
              </a:ext>
            </a:extLst>
          </p:cNvPr>
          <p:cNvSpPr/>
          <p:nvPr/>
        </p:nvSpPr>
        <p:spPr>
          <a:xfrm>
            <a:off x="2934380" y="2788590"/>
            <a:ext cx="1222753" cy="327143"/>
          </a:xfrm>
          <a:prstGeom prst="borderCallout1">
            <a:avLst>
              <a:gd name="adj1" fmla="val 26019"/>
              <a:gd name="adj2" fmla="val -3917"/>
              <a:gd name="adj3" fmla="val -24808"/>
              <a:gd name="adj4" fmla="val -7238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點擊後可將優幣兌換為彩金</a:t>
            </a:r>
          </a:p>
        </p:txBody>
      </p:sp>
      <p:sp>
        <p:nvSpPr>
          <p:cNvPr id="10" name="圖說文字: 直線 9">
            <a:extLst>
              <a:ext uri="{FF2B5EF4-FFF2-40B4-BE49-F238E27FC236}">
                <a16:creationId xmlns:a16="http://schemas.microsoft.com/office/drawing/2014/main" id="{02698D15-C6DD-4593-8F76-F5DE96492B6A}"/>
              </a:ext>
            </a:extLst>
          </p:cNvPr>
          <p:cNvSpPr/>
          <p:nvPr/>
        </p:nvSpPr>
        <p:spPr>
          <a:xfrm>
            <a:off x="6445208" y="-138312"/>
            <a:ext cx="2696579" cy="1110859"/>
          </a:xfrm>
          <a:prstGeom prst="borderCallout1">
            <a:avLst>
              <a:gd name="adj1" fmla="val 26019"/>
              <a:gd name="adj2" fmla="val -3917"/>
              <a:gd name="adj3" fmla="val 161756"/>
              <a:gd name="adj4" fmla="val -14820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此為按鈕，點擊後即可簽到，並需顯示今日若簽到可獲得幾個優幣，请系统建议按钮可以使用哪些动态效果，以利引导</a:t>
            </a:r>
          </a:p>
        </p:txBody>
      </p:sp>
      <p:sp>
        <p:nvSpPr>
          <p:cNvPr id="11" name="圖說文字: 直線 10">
            <a:extLst>
              <a:ext uri="{FF2B5EF4-FFF2-40B4-BE49-F238E27FC236}">
                <a16:creationId xmlns:a16="http://schemas.microsoft.com/office/drawing/2014/main" id="{A879AE56-8B0F-4431-95FB-A4321A936124}"/>
              </a:ext>
            </a:extLst>
          </p:cNvPr>
          <p:cNvSpPr/>
          <p:nvPr/>
        </p:nvSpPr>
        <p:spPr>
          <a:xfrm>
            <a:off x="7907619" y="1278467"/>
            <a:ext cx="2353981" cy="254000"/>
          </a:xfrm>
          <a:prstGeom prst="borderCallout1">
            <a:avLst>
              <a:gd name="adj1" fmla="val 26019"/>
              <a:gd name="adj2" fmla="val -3917"/>
              <a:gd name="adj3" fmla="val 84236"/>
              <a:gd name="adj4" fmla="val -8894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激勵文字，行銷不定期做更換</a:t>
            </a:r>
          </a:p>
        </p:txBody>
      </p:sp>
      <p:sp>
        <p:nvSpPr>
          <p:cNvPr id="12" name="圖說文字: 直線 11">
            <a:extLst>
              <a:ext uri="{FF2B5EF4-FFF2-40B4-BE49-F238E27FC236}">
                <a16:creationId xmlns:a16="http://schemas.microsoft.com/office/drawing/2014/main" id="{50688432-A507-4660-A2DF-A34B5C4F9AF1}"/>
              </a:ext>
            </a:extLst>
          </p:cNvPr>
          <p:cNvSpPr/>
          <p:nvPr/>
        </p:nvSpPr>
        <p:spPr>
          <a:xfrm>
            <a:off x="4571744" y="2788590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-2431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顯示簽到天數對應的優幣金額</a:t>
            </a:r>
          </a:p>
        </p:txBody>
      </p:sp>
      <p:sp>
        <p:nvSpPr>
          <p:cNvPr id="13" name="圖說文字: 直線 12">
            <a:extLst>
              <a:ext uri="{FF2B5EF4-FFF2-40B4-BE49-F238E27FC236}">
                <a16:creationId xmlns:a16="http://schemas.microsoft.com/office/drawing/2014/main" id="{A0DB8387-57C4-4420-B4EC-C7FB5EB57ADE}"/>
              </a:ext>
            </a:extLst>
          </p:cNvPr>
          <p:cNvSpPr/>
          <p:nvPr/>
        </p:nvSpPr>
        <p:spPr>
          <a:xfrm>
            <a:off x="2623803" y="3945547"/>
            <a:ext cx="897715" cy="254000"/>
          </a:xfrm>
          <a:prstGeom prst="borderCallout1">
            <a:avLst>
              <a:gd name="adj1" fmla="val 46019"/>
              <a:gd name="adj2" fmla="val -3917"/>
              <a:gd name="adj3" fmla="val 100902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北京時間</a:t>
            </a:r>
          </a:p>
        </p:txBody>
      </p:sp>
      <p:sp>
        <p:nvSpPr>
          <p:cNvPr id="14" name="圖說文字: 直線 13">
            <a:extLst>
              <a:ext uri="{FF2B5EF4-FFF2-40B4-BE49-F238E27FC236}">
                <a16:creationId xmlns:a16="http://schemas.microsoft.com/office/drawing/2014/main" id="{EAF854D0-F4DF-4EE2-B437-04536B28E51E}"/>
              </a:ext>
            </a:extLst>
          </p:cNvPr>
          <p:cNvSpPr/>
          <p:nvPr/>
        </p:nvSpPr>
        <p:spPr>
          <a:xfrm>
            <a:off x="3970194" y="3875126"/>
            <a:ext cx="1668181" cy="254000"/>
          </a:xfrm>
          <a:prstGeom prst="borderCallout1">
            <a:avLst>
              <a:gd name="adj1" fmla="val 46019"/>
              <a:gd name="adj2" fmla="val -3917"/>
              <a:gd name="adj3" fmla="val 100902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顯示優幣的加減原因</a:t>
            </a:r>
          </a:p>
        </p:txBody>
      </p:sp>
      <p:sp>
        <p:nvSpPr>
          <p:cNvPr id="15" name="圖說文字: 直線 14">
            <a:extLst>
              <a:ext uri="{FF2B5EF4-FFF2-40B4-BE49-F238E27FC236}">
                <a16:creationId xmlns:a16="http://schemas.microsoft.com/office/drawing/2014/main" id="{B4075B90-1D91-46A0-99FF-B5C304D26495}"/>
              </a:ext>
            </a:extLst>
          </p:cNvPr>
          <p:cNvSpPr/>
          <p:nvPr/>
        </p:nvSpPr>
        <p:spPr>
          <a:xfrm>
            <a:off x="6125316" y="3893544"/>
            <a:ext cx="1668181" cy="254000"/>
          </a:xfrm>
          <a:prstGeom prst="borderCallout1">
            <a:avLst>
              <a:gd name="adj1" fmla="val 46019"/>
              <a:gd name="adj2" fmla="val -3917"/>
              <a:gd name="adj3" fmla="val 100902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顯示原因的詳細說明</a:t>
            </a:r>
          </a:p>
        </p:txBody>
      </p:sp>
      <p:sp>
        <p:nvSpPr>
          <p:cNvPr id="16" name="圖說文字: 直線 15">
            <a:extLst>
              <a:ext uri="{FF2B5EF4-FFF2-40B4-BE49-F238E27FC236}">
                <a16:creationId xmlns:a16="http://schemas.microsoft.com/office/drawing/2014/main" id="{544C7E34-0B71-452A-A249-06073D1895E2}"/>
              </a:ext>
            </a:extLst>
          </p:cNvPr>
          <p:cNvSpPr/>
          <p:nvPr/>
        </p:nvSpPr>
        <p:spPr>
          <a:xfrm>
            <a:off x="8395848" y="3818547"/>
            <a:ext cx="1668181" cy="254000"/>
          </a:xfrm>
          <a:prstGeom prst="borderCallout1">
            <a:avLst>
              <a:gd name="adj1" fmla="val 46019"/>
              <a:gd name="adj2" fmla="val -3917"/>
              <a:gd name="adj3" fmla="val 100902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顯示加減的優幣金額</a:t>
            </a:r>
          </a:p>
        </p:txBody>
      </p:sp>
      <p:sp>
        <p:nvSpPr>
          <p:cNvPr id="17" name="圖說文字: 直線 16">
            <a:extLst>
              <a:ext uri="{FF2B5EF4-FFF2-40B4-BE49-F238E27FC236}">
                <a16:creationId xmlns:a16="http://schemas.microsoft.com/office/drawing/2014/main" id="{2610EABF-65F9-446F-9F2F-E158DC65FE28}"/>
              </a:ext>
            </a:extLst>
          </p:cNvPr>
          <p:cNvSpPr/>
          <p:nvPr/>
        </p:nvSpPr>
        <p:spPr>
          <a:xfrm>
            <a:off x="2934380" y="5728231"/>
            <a:ext cx="1668181" cy="254000"/>
          </a:xfrm>
          <a:prstGeom prst="borderCallout1">
            <a:avLst>
              <a:gd name="adj1" fmla="val 46019"/>
              <a:gd name="adj2" fmla="val -3917"/>
              <a:gd name="adj3" fmla="val -12431"/>
              <a:gd name="adj4" fmla="val -876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只顯示</a:t>
            </a:r>
            <a:r>
              <a:rPr lang="en-US" altLang="zh-TW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天內的紀錄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CFEBAB5-3B5A-4C50-B302-215EB5975002}"/>
              </a:ext>
            </a:extLst>
          </p:cNvPr>
          <p:cNvSpPr/>
          <p:nvPr/>
        </p:nvSpPr>
        <p:spPr>
          <a:xfrm>
            <a:off x="10718552" y="946540"/>
            <a:ext cx="1275918" cy="11718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登入后</a:t>
            </a:r>
            <a:endParaRPr lang="en-US" altLang="zh-TW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签到前</a:t>
            </a:r>
          </a:p>
        </p:txBody>
      </p:sp>
    </p:spTree>
    <p:extLst>
      <p:ext uri="{BB962C8B-B14F-4D97-AF65-F5344CB8AC3E}">
        <p14:creationId xmlns:p14="http://schemas.microsoft.com/office/powerpoint/2010/main" val="357344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內容版面配置區 12">
            <a:extLst>
              <a:ext uri="{FF2B5EF4-FFF2-40B4-BE49-F238E27FC236}">
                <a16:creationId xmlns:a16="http://schemas.microsoft.com/office/drawing/2014/main" id="{548FD3A1-2618-4219-9DC6-1E963E031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35" y="227644"/>
            <a:ext cx="11627199" cy="6267787"/>
          </a:xfrm>
        </p:spPr>
      </p:pic>
      <p:sp>
        <p:nvSpPr>
          <p:cNvPr id="6" name="圖說文字: 直線 5">
            <a:extLst>
              <a:ext uri="{FF2B5EF4-FFF2-40B4-BE49-F238E27FC236}">
                <a16:creationId xmlns:a16="http://schemas.microsoft.com/office/drawing/2014/main" id="{B31244EA-313F-4A66-8FBD-1FDD5070DD3E}"/>
              </a:ext>
            </a:extLst>
          </p:cNvPr>
          <p:cNvSpPr/>
          <p:nvPr/>
        </p:nvSpPr>
        <p:spPr>
          <a:xfrm>
            <a:off x="4868085" y="837565"/>
            <a:ext cx="3374642" cy="380682"/>
          </a:xfrm>
          <a:prstGeom prst="borderCallout1">
            <a:avLst>
              <a:gd name="adj1" fmla="val 26019"/>
              <a:gd name="adj2" fmla="val -3917"/>
              <a:gd name="adj3" fmla="val 84236"/>
              <a:gd name="adj4" fmla="val -8894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今日若有簽到，則簽到後按鈕置換為以下內容，顯示明天來簽到可以獲得幾個優幣</a:t>
            </a:r>
          </a:p>
        </p:txBody>
      </p:sp>
      <p:sp>
        <p:nvSpPr>
          <p:cNvPr id="7" name="圖說文字: 直線 6">
            <a:extLst>
              <a:ext uri="{FF2B5EF4-FFF2-40B4-BE49-F238E27FC236}">
                <a16:creationId xmlns:a16="http://schemas.microsoft.com/office/drawing/2014/main" id="{A9DCD784-050F-47A2-A431-82B780DF9AFC}"/>
              </a:ext>
            </a:extLst>
          </p:cNvPr>
          <p:cNvSpPr/>
          <p:nvPr/>
        </p:nvSpPr>
        <p:spPr>
          <a:xfrm>
            <a:off x="4397569" y="2898066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-2431"/>
              <a:gd name="adj4" fmla="val -6736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已簽到的天數打勾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32965AC-6BFB-482A-BB63-4A693EFC5DC3}"/>
              </a:ext>
            </a:extLst>
          </p:cNvPr>
          <p:cNvSpPr/>
          <p:nvPr/>
        </p:nvSpPr>
        <p:spPr>
          <a:xfrm>
            <a:off x="1840638" y="3429000"/>
            <a:ext cx="1479612" cy="21972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+mn-ea"/>
              </a:rPr>
              <a:t>时间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F5410E9-73DF-4932-8B74-B74892D6DB72}"/>
              </a:ext>
            </a:extLst>
          </p:cNvPr>
          <p:cNvSpPr/>
          <p:nvPr/>
        </p:nvSpPr>
        <p:spPr>
          <a:xfrm>
            <a:off x="10718552" y="946540"/>
            <a:ext cx="1275918" cy="11718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登入后</a:t>
            </a:r>
            <a:endParaRPr lang="en-US" altLang="zh-TW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签到后</a:t>
            </a:r>
          </a:p>
        </p:txBody>
      </p:sp>
    </p:spTree>
    <p:extLst>
      <p:ext uri="{BB962C8B-B14F-4D97-AF65-F5344CB8AC3E}">
        <p14:creationId xmlns:p14="http://schemas.microsoft.com/office/powerpoint/2010/main" val="293116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C3DB2ECB-616D-4E89-95FD-B48C6D291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301" y="195307"/>
            <a:ext cx="4030442" cy="6297567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1D027828-17E2-4C58-8CAD-43DB23A1D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557" y="195307"/>
            <a:ext cx="4030443" cy="6297567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C2DA688-3ABB-4B9B-8961-EE32EFB99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4" y="195306"/>
            <a:ext cx="4030443" cy="629756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309C8DB-9A50-41BE-ADEE-D14737D06CD4}"/>
              </a:ext>
            </a:extLst>
          </p:cNvPr>
          <p:cNvSpPr/>
          <p:nvPr/>
        </p:nvSpPr>
        <p:spPr>
          <a:xfrm>
            <a:off x="118614" y="83829"/>
            <a:ext cx="3103980" cy="4577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登入前或已登入但未签到过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9F78801-2574-41FC-9EFF-7DB01C0FEBF9}"/>
              </a:ext>
            </a:extLst>
          </p:cNvPr>
          <p:cNvSpPr/>
          <p:nvPr/>
        </p:nvSpPr>
        <p:spPr>
          <a:xfrm>
            <a:off x="4239333" y="83828"/>
            <a:ext cx="3103980" cy="4577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登入后，签到前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90C2FDF-5565-4C91-8DBA-760626CCB969}"/>
              </a:ext>
            </a:extLst>
          </p:cNvPr>
          <p:cNvSpPr/>
          <p:nvPr/>
        </p:nvSpPr>
        <p:spPr>
          <a:xfrm>
            <a:off x="8269775" y="76092"/>
            <a:ext cx="3103980" cy="4577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登入后，签到后</a:t>
            </a:r>
          </a:p>
        </p:txBody>
      </p:sp>
      <p:sp>
        <p:nvSpPr>
          <p:cNvPr id="12" name="圖說文字: 直線 11">
            <a:extLst>
              <a:ext uri="{FF2B5EF4-FFF2-40B4-BE49-F238E27FC236}">
                <a16:creationId xmlns:a16="http://schemas.microsoft.com/office/drawing/2014/main" id="{894F5D6E-D9C3-45A3-B5B6-D17F219A4B29}"/>
              </a:ext>
            </a:extLst>
          </p:cNvPr>
          <p:cNvSpPr/>
          <p:nvPr/>
        </p:nvSpPr>
        <p:spPr>
          <a:xfrm>
            <a:off x="2030265" y="4904420"/>
            <a:ext cx="2353981" cy="254000"/>
          </a:xfrm>
          <a:prstGeom prst="borderCallout1">
            <a:avLst>
              <a:gd name="adj1" fmla="val 66019"/>
              <a:gd name="adj2" fmla="val -3917"/>
              <a:gd name="adj3" fmla="val 210773"/>
              <a:gd name="adj4" fmla="val -10507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手机版不显示「说明」</a:t>
            </a:r>
          </a:p>
        </p:txBody>
      </p:sp>
    </p:spTree>
    <p:extLst>
      <p:ext uri="{BB962C8B-B14F-4D97-AF65-F5344CB8AC3E}">
        <p14:creationId xmlns:p14="http://schemas.microsoft.com/office/powerpoint/2010/main" val="225929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AA8194-B86B-4BD3-ACFE-FF57D88C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3" y="363984"/>
            <a:ext cx="11221375" cy="609896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zh-TW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後台介紹</a:t>
            </a:r>
          </a:p>
        </p:txBody>
      </p:sp>
    </p:spTree>
    <p:extLst>
      <p:ext uri="{BB962C8B-B14F-4D97-AF65-F5344CB8AC3E}">
        <p14:creationId xmlns:p14="http://schemas.microsoft.com/office/powerpoint/2010/main" val="425557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3A0F215-339A-4EDA-9D20-52AA181B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1967"/>
            <a:ext cx="12192000" cy="565073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110F296-439A-46C7-BE8A-DDEF962AADF2}"/>
              </a:ext>
            </a:extLst>
          </p:cNvPr>
          <p:cNvSpPr txBox="1"/>
          <p:nvPr/>
        </p:nvSpPr>
        <p:spPr>
          <a:xfrm>
            <a:off x="8466" y="76200"/>
            <a:ext cx="1701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若当前搜尋：日期</a:t>
            </a:r>
            <a:r>
              <a:rPr lang="en-US" altLang="zh-TW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51B717F7-27D9-43F0-9D54-B502733B6AD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33880" y="1961726"/>
          <a:ext cx="100025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61">
                  <a:extLst>
                    <a:ext uri="{9D8B030D-6E8A-4147-A177-3AD203B41FA5}">
                      <a16:colId xmlns:a16="http://schemas.microsoft.com/office/drawing/2014/main" val="2201020332"/>
                    </a:ext>
                  </a:extLst>
                </a:gridCol>
                <a:gridCol w="1381256">
                  <a:extLst>
                    <a:ext uri="{9D8B030D-6E8A-4147-A177-3AD203B41FA5}">
                      <a16:colId xmlns:a16="http://schemas.microsoft.com/office/drawing/2014/main" val="1540348098"/>
                    </a:ext>
                  </a:extLst>
                </a:gridCol>
                <a:gridCol w="1148977">
                  <a:extLst>
                    <a:ext uri="{9D8B030D-6E8A-4147-A177-3AD203B41FA5}">
                      <a16:colId xmlns:a16="http://schemas.microsoft.com/office/drawing/2014/main" val="235289761"/>
                    </a:ext>
                  </a:extLst>
                </a:gridCol>
                <a:gridCol w="1508493">
                  <a:extLst>
                    <a:ext uri="{9D8B030D-6E8A-4147-A177-3AD203B41FA5}">
                      <a16:colId xmlns:a16="http://schemas.microsoft.com/office/drawing/2014/main" val="926415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78281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4309931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3558946061"/>
                    </a:ext>
                  </a:extLst>
                </a:gridCol>
                <a:gridCol w="1769531">
                  <a:extLst>
                    <a:ext uri="{9D8B030D-6E8A-4147-A177-3AD203B41FA5}">
                      <a16:colId xmlns:a16="http://schemas.microsoft.com/office/drawing/2014/main" val="3691838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1" dirty="0">
                        <a:solidFill>
                          <a:srgbClr val="4495CB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北京時間</a:t>
                      </a:r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逆序</a:t>
                      </a:r>
                      <a:r>
                        <a:rPr lang="en-US" altLang="zh-TW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900" b="1" dirty="0">
                        <a:solidFill>
                          <a:srgbClr val="4495CB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會員帳號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项目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说明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900" b="1" kern="1200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优币金額</a:t>
                      </a: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優幣小計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1" dirty="0">
                          <a:solidFill>
                            <a:srgbClr val="4495C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1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2019-01-10</a:t>
                      </a:r>
                      <a:r>
                        <a:rPr lang="zh-TW" altLang="en-US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过期的优币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月优币过期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-5.5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6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11:59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yayatest2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兑换彩金</a:t>
                      </a:r>
                      <a:endParaRPr lang="en-US" altLang="zh-CN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  <a:endParaRPr lang="en-US" altLang="zh-CN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-50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彩金已存入：</a:t>
                      </a:r>
                      <a:r>
                        <a:rPr lang="en-US" altLang="zh-TW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2019-01-11</a:t>
                      </a:r>
                      <a:r>
                        <a:rPr lang="zh-TW" altLang="en-US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8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</a:t>
                      </a:r>
                      <a:endParaRPr lang="zh-TW" altLang="en-US" sz="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81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11:58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+0.3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993" marR="51993" marT="51993" marB="5199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11:57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每日登入奖励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登入</a:t>
                      </a:r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天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+0.1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8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9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2019-01-10</a:t>
                      </a:r>
                      <a:r>
                        <a:rPr kumimoji="0" lang="zh-TW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11:57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Yayatest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新会员赠送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免费送</a:t>
                      </a:r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3.9</a:t>
                      </a:r>
                      <a:r>
                        <a:rPr lang="zh-TW" altLang="en-US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优币</a:t>
                      </a:r>
                      <a:endParaRPr lang="zh-CN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900" b="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+3.9</a:t>
                      </a:r>
                      <a:endParaRPr lang="zh-TW" altLang="en-US" sz="900" b="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2392" marR="62392" marT="31196" marB="3119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注册时间：</a:t>
                      </a:r>
                      <a:r>
                        <a:rPr lang="en-US" altLang="zh-TW" sz="9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2019-01-01</a:t>
                      </a:r>
                      <a:endParaRPr lang="zh-TW" altLang="en-US" sz="9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20125"/>
                  </a:ext>
                </a:extLst>
              </a:tr>
            </a:tbl>
          </a:graphicData>
        </a:graphic>
      </p:graphicFrame>
      <p:pic>
        <p:nvPicPr>
          <p:cNvPr id="20" name="圖片 19">
            <a:extLst>
              <a:ext uri="{FF2B5EF4-FFF2-40B4-BE49-F238E27FC236}">
                <a16:creationId xmlns:a16="http://schemas.microsoft.com/office/drawing/2014/main" id="{B411ABB2-4305-4418-AF3C-024330E04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1448753"/>
            <a:ext cx="3044190" cy="330556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81993746-7885-4490-B775-AC170EDB76AA}"/>
              </a:ext>
            </a:extLst>
          </p:cNvPr>
          <p:cNvSpPr/>
          <p:nvPr/>
        </p:nvSpPr>
        <p:spPr>
          <a:xfrm>
            <a:off x="3794760" y="1493520"/>
            <a:ext cx="1417320" cy="2209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8982EC1-B46F-48A6-82EE-E5EF2DCDCD42}"/>
              </a:ext>
            </a:extLst>
          </p:cNvPr>
          <p:cNvSpPr txBox="1"/>
          <p:nvPr/>
        </p:nvSpPr>
        <p:spPr>
          <a:xfrm>
            <a:off x="3802380" y="1501140"/>
            <a:ext cx="4154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3CFA55FA-2CD8-4A5E-BE25-D26C98ACA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438" y="1524001"/>
            <a:ext cx="142876" cy="18014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F379B39-B3E3-42D2-B383-858618A66169}"/>
              </a:ext>
            </a:extLst>
          </p:cNvPr>
          <p:cNvSpPr/>
          <p:nvPr/>
        </p:nvSpPr>
        <p:spPr>
          <a:xfrm>
            <a:off x="1777998" y="1481667"/>
            <a:ext cx="6502402" cy="252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A5002C2-0B3B-4490-BBF5-A8861832489F}"/>
              </a:ext>
            </a:extLst>
          </p:cNvPr>
          <p:cNvSpPr txBox="1"/>
          <p:nvPr/>
        </p:nvSpPr>
        <p:spPr>
          <a:xfrm>
            <a:off x="1771226" y="1501947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北京日期：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282C38E-1D45-47DF-ACFA-41C948FBCA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2036" y="1485899"/>
            <a:ext cx="2951163" cy="24541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D50652B-E580-4339-A4F1-CE24B010D5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6849" y="1486429"/>
            <a:ext cx="1217083" cy="21935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6E07565B-0B43-4EF7-ABD8-A199578F54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9171" y="1501140"/>
            <a:ext cx="1151469" cy="247295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A2C57923-2B7A-49EC-B39D-AC1EA4E5E00E}"/>
              </a:ext>
            </a:extLst>
          </p:cNvPr>
          <p:cNvGrpSpPr/>
          <p:nvPr/>
        </p:nvGrpSpPr>
        <p:grpSpPr>
          <a:xfrm>
            <a:off x="5300979" y="1501139"/>
            <a:ext cx="1218354" cy="200055"/>
            <a:chOff x="6545579" y="1509606"/>
            <a:chExt cx="1218354" cy="200055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77E990E7-29CC-4A7A-8558-6820E6E975BB}"/>
                </a:ext>
              </a:extLst>
            </p:cNvPr>
            <p:cNvSpPr/>
            <p:nvPr/>
          </p:nvSpPr>
          <p:spPr>
            <a:xfrm>
              <a:off x="6546426" y="1518920"/>
              <a:ext cx="1217507" cy="1828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44A6C484-38C3-4C1B-9DB7-AC2670BA3AF1}"/>
                </a:ext>
              </a:extLst>
            </p:cNvPr>
            <p:cNvSpPr txBox="1"/>
            <p:nvPr/>
          </p:nvSpPr>
          <p:spPr>
            <a:xfrm>
              <a:off x="6545579" y="1509606"/>
              <a:ext cx="415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全部</a:t>
              </a:r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F828DFA5-75A3-4BCF-8242-B5F035F71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9838" y="1524001"/>
              <a:ext cx="142876" cy="180148"/>
            </a:xfrm>
            <a:prstGeom prst="rect">
              <a:avLst/>
            </a:prstGeom>
          </p:spPr>
        </p:pic>
      </p:grpSp>
      <p:sp>
        <p:nvSpPr>
          <p:cNvPr id="41" name="圖說文字: 直線 40">
            <a:extLst>
              <a:ext uri="{FF2B5EF4-FFF2-40B4-BE49-F238E27FC236}">
                <a16:creationId xmlns:a16="http://schemas.microsoft.com/office/drawing/2014/main" id="{C1D64BF3-7369-4B9F-8673-FA560D3129F9}"/>
              </a:ext>
            </a:extLst>
          </p:cNvPr>
          <p:cNvSpPr/>
          <p:nvPr/>
        </p:nvSpPr>
        <p:spPr>
          <a:xfrm>
            <a:off x="5568104" y="474134"/>
            <a:ext cx="1162896" cy="986824"/>
          </a:xfrm>
          <a:prstGeom prst="borderCallout1">
            <a:avLst>
              <a:gd name="adj1" fmla="val 63577"/>
              <a:gd name="adj2" fmla="val -432"/>
              <a:gd name="adj3" fmla="val 97636"/>
              <a:gd name="adj4" fmla="val -14158"/>
            </a:avLst>
          </a:prstGeom>
          <a:solidFill>
            <a:srgbClr val="FFABAD"/>
          </a:solidFill>
          <a:ln>
            <a:solidFill>
              <a:srgbClr val="FF6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zh-TW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總共有四個類型：</a:t>
            </a:r>
            <a:endParaRPr lang="en-US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ctr"/>
            <a:r>
              <a:rPr lang="zh-TW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</a:t>
            </a:r>
            <a:endParaRPr lang="en-US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ctr"/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过期的优币</a:t>
            </a:r>
          </a:p>
          <a:p>
            <a:pPr fontAlgn="ctr"/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兑换彩金</a:t>
            </a:r>
          </a:p>
          <a:p>
            <a:r>
              <a:rPr lang="zh-TW" altLang="zh-TW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每日登入奖励</a:t>
            </a:r>
            <a:endParaRPr lang="en-US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新会员赠送</a:t>
            </a:r>
            <a:endParaRPr lang="zh-TW" altLang="zh-TW" sz="1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9778CF-8B42-4AC2-8840-F358AA909205}"/>
              </a:ext>
            </a:extLst>
          </p:cNvPr>
          <p:cNvSpPr/>
          <p:nvPr/>
        </p:nvSpPr>
        <p:spPr>
          <a:xfrm>
            <a:off x="1" y="1124696"/>
            <a:ext cx="1436370" cy="385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优币兑换</a:t>
            </a:r>
          </a:p>
        </p:txBody>
      </p:sp>
    </p:spTree>
    <p:extLst>
      <p:ext uri="{BB962C8B-B14F-4D97-AF65-F5344CB8AC3E}">
        <p14:creationId xmlns:p14="http://schemas.microsoft.com/office/powerpoint/2010/main" val="251202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1212</Words>
  <Application>Microsoft Office PowerPoint</Application>
  <PresentationFormat>寬螢幕</PresentationFormat>
  <Paragraphs>237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Adobe 繁黑體 Std B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老会员年度回馈礼</dc:title>
  <dc:creator>Art-001</dc:creator>
  <cp:lastModifiedBy>創越行銷</cp:lastModifiedBy>
  <cp:revision>103</cp:revision>
  <dcterms:created xsi:type="dcterms:W3CDTF">2018-10-19T08:22:19Z</dcterms:created>
  <dcterms:modified xsi:type="dcterms:W3CDTF">2018-12-26T10:28:48Z</dcterms:modified>
</cp:coreProperties>
</file>